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95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3" r:id="rId16"/>
    <p:sldId id="274" r:id="rId17"/>
    <p:sldId id="276" r:id="rId18"/>
    <p:sldId id="275" r:id="rId19"/>
    <p:sldId id="277" r:id="rId20"/>
    <p:sldId id="278" r:id="rId21"/>
    <p:sldId id="279" r:id="rId22"/>
    <p:sldId id="280" r:id="rId23"/>
    <p:sldId id="282" r:id="rId24"/>
    <p:sldId id="281" r:id="rId25"/>
    <p:sldId id="283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65839-E50B-41B7-AE2F-3BD7CEAA4C7E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78DBF-9158-4E78-80AC-24986CB41233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65839-E50B-41B7-AE2F-3BD7CEAA4C7E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78DBF-9158-4E78-80AC-24986CB41233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65839-E50B-41B7-AE2F-3BD7CEAA4C7E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78DBF-9158-4E78-80AC-24986CB41233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65839-E50B-41B7-AE2F-3BD7CEAA4C7E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78DBF-9158-4E78-80AC-24986CB41233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65839-E50B-41B7-AE2F-3BD7CEAA4C7E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78DBF-9158-4E78-80AC-24986CB41233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65839-E50B-41B7-AE2F-3BD7CEAA4C7E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78DBF-9158-4E78-80AC-24986CB41233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65839-E50B-41B7-AE2F-3BD7CEAA4C7E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78DBF-9158-4E78-80AC-24986CB41233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65839-E50B-41B7-AE2F-3BD7CEAA4C7E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78DBF-9158-4E78-80AC-24986CB41233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65839-E50B-41B7-AE2F-3BD7CEAA4C7E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78DBF-9158-4E78-80AC-24986CB41233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65839-E50B-41B7-AE2F-3BD7CEAA4C7E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78DBF-9158-4E78-80AC-24986CB41233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65839-E50B-41B7-AE2F-3BD7CEAA4C7E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78DBF-9158-4E78-80AC-24986CB41233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65839-E50B-41B7-AE2F-3BD7CEAA4C7E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78DBF-9158-4E78-80AC-24986CB41233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CS" dirty="0" smtClean="0"/>
              <a:t>Vrtić</a:t>
            </a:r>
            <a:endParaRPr lang="sr-Latn-C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CS" dirty="0" smtClean="0">
                <a:solidFill>
                  <a:schemeClr val="tx1"/>
                </a:solidFill>
              </a:rPr>
              <a:t>Obračun regresa</a:t>
            </a:r>
            <a:endParaRPr lang="sr-Latn-C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2105" b="6426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715000" y="1524000"/>
            <a:ext cx="2819400" cy="1524000"/>
          </a:xfrm>
          <a:prstGeom prst="wedgeRoundRectCallout">
            <a:avLst>
              <a:gd name="adj1" fmla="val -87172"/>
              <a:gd name="adj2" fmla="val -4204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Jednim klikom označiti kategoriju regresa</a:t>
            </a:r>
            <a:endParaRPr lang="sr-Latn-C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4038600" y="4114800"/>
            <a:ext cx="3733800" cy="1066800"/>
          </a:xfrm>
          <a:prstGeom prst="wedgeRoundRectCallout">
            <a:avLst>
              <a:gd name="adj1" fmla="val -60165"/>
              <a:gd name="adj2" fmla="val -14139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 izbor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2020" b="4964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638800" y="990600"/>
            <a:ext cx="3124200" cy="1905000"/>
          </a:xfrm>
          <a:prstGeom prst="wedgeRoundRectCallout">
            <a:avLst>
              <a:gd name="adj1" fmla="val -51432"/>
              <a:gd name="adj2" fmla="val 9159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broj rešenja opštinske/gradske uprave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2020" b="4964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715000" y="1447800"/>
            <a:ext cx="3124200" cy="1905000"/>
          </a:xfrm>
          <a:prstGeom prst="wedgeRoundRectCallout">
            <a:avLst>
              <a:gd name="adj1" fmla="val -51432"/>
              <a:gd name="adj2" fmla="val 9159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period važenja rešenja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2020" b="4964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352800" y="4648200"/>
            <a:ext cx="4267200" cy="990600"/>
          </a:xfrm>
          <a:prstGeom prst="wedgeRoundRectCallout">
            <a:avLst>
              <a:gd name="adj1" fmla="val -74745"/>
              <a:gd name="adj2" fmla="val 1172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broj tekućeg računa na koji će se vršiti regresiranje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2020" b="4964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191000" y="4419600"/>
            <a:ext cx="4267200" cy="990600"/>
          </a:xfrm>
          <a:prstGeom prst="wedgeRoundRectCallout">
            <a:avLst>
              <a:gd name="adj1" fmla="val 27852"/>
              <a:gd name="adj2" fmla="val 13399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 izborom tastera OK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7407" b="1159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5562600" y="1295400"/>
            <a:ext cx="3124200" cy="2133600"/>
          </a:xfrm>
          <a:prstGeom prst="accentBorderCallout1">
            <a:avLst>
              <a:gd name="adj1" fmla="val 18750"/>
              <a:gd name="adj2" fmla="val -8333"/>
              <a:gd name="adj3" fmla="val 30032"/>
              <a:gd name="adj4" fmla="val -449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“Regres”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 r="7071" b="10812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3657600" y="914400"/>
            <a:ext cx="5486400" cy="1752600"/>
          </a:xfrm>
          <a:prstGeom prst="wedgeRoundRectCallout">
            <a:avLst>
              <a:gd name="adj1" fmla="val -71338"/>
              <a:gd name="adj2" fmla="val 479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godinu i mesec za koji se radi obračun regresa</a:t>
            </a:r>
            <a:endParaRPr lang="sr-Latn-CS" dirty="0"/>
          </a:p>
        </p:txBody>
      </p:sp>
      <p:sp>
        <p:nvSpPr>
          <p:cNvPr id="6" name="Right Brace 5"/>
          <p:cNvSpPr/>
          <p:nvPr/>
        </p:nvSpPr>
        <p:spPr>
          <a:xfrm>
            <a:off x="1752600" y="1447800"/>
            <a:ext cx="381000" cy="762000"/>
          </a:xfrm>
          <a:prstGeom prst="rightBrace">
            <a:avLst>
              <a:gd name="adj1" fmla="val 19091"/>
              <a:gd name="adj2" fmla="val 5181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 r="7071" b="10812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3352800" y="2286000"/>
            <a:ext cx="5486400" cy="1752600"/>
          </a:xfrm>
          <a:prstGeom prst="wedgeRoundRectCallout">
            <a:avLst>
              <a:gd name="adj1" fmla="val -71338"/>
              <a:gd name="adj2" fmla="val 479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Postaviti datum “Zaduženje do:”</a:t>
            </a:r>
          </a:p>
          <a:p>
            <a:pPr algn="ctr"/>
            <a:r>
              <a:rPr lang="sr-Latn-CS" dirty="0" smtClean="0"/>
              <a:t>(saldo kartice korisnika u finansijskom </a:t>
            </a:r>
          </a:p>
          <a:p>
            <a:pPr algn="ctr"/>
            <a:r>
              <a:rPr lang="sr-Latn-CS" dirty="0" smtClean="0"/>
              <a:t>na izabran datum)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4019" b="2027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1828800" y="5105400"/>
            <a:ext cx="3657600" cy="1219200"/>
          </a:xfrm>
          <a:prstGeom prst="wedgeRoundRectCallout">
            <a:avLst>
              <a:gd name="adj1" fmla="val -69823"/>
              <a:gd name="adj2" fmla="val -1197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“Obračun”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040" b="9350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p Arrow Callout 2"/>
          <p:cNvSpPr/>
          <p:nvPr/>
        </p:nvSpPr>
        <p:spPr>
          <a:xfrm>
            <a:off x="2057400" y="3581400"/>
            <a:ext cx="5486400" cy="15240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Prikaz svih korisnika za koje je u šifarniku “Deca” označeno pravo na regres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1702" b="11308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6477000" y="1219200"/>
            <a:ext cx="2286000" cy="1828800"/>
          </a:xfrm>
          <a:prstGeom prst="accentBorderCallout1">
            <a:avLst>
              <a:gd name="adj1" fmla="val 18750"/>
              <a:gd name="adj2" fmla="val -8333"/>
              <a:gd name="adj3" fmla="val 1894"/>
              <a:gd name="adj4" fmla="val -789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</a:t>
            </a:r>
          </a:p>
          <a:p>
            <a:pPr algn="ctr"/>
            <a:r>
              <a:rPr lang="sr-Latn-CS" dirty="0" smtClean="0"/>
              <a:t>“Kategorije regresa”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040" b="12274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114800" y="3657600"/>
            <a:ext cx="2819400" cy="990600"/>
          </a:xfrm>
          <a:prstGeom prst="wedgeRoundRectCallout">
            <a:avLst>
              <a:gd name="adj1" fmla="val 31255"/>
              <a:gd name="adj2" fmla="val -1123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Dopuniti u šifarniku podatke o tekućim računima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040" b="12274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1066800" y="4114800"/>
            <a:ext cx="4495800" cy="990600"/>
          </a:xfrm>
          <a:prstGeom prst="wedgeRoundRectCallout">
            <a:avLst>
              <a:gd name="adj1" fmla="val 3828"/>
              <a:gd name="adj2" fmla="val -11652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Iznos zaduženja korisnika po obračunu za boravak za izabrani mesec u godini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040" b="12274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1066800" y="4114800"/>
            <a:ext cx="4495800" cy="990600"/>
          </a:xfrm>
          <a:prstGeom prst="wedgeRoundRectCallout">
            <a:avLst>
              <a:gd name="adj1" fmla="val 25708"/>
              <a:gd name="adj2" fmla="val -1123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Stanje salda na finansijskoj kartici korisnika na izabrani datum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040" b="12274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819400" y="4419600"/>
            <a:ext cx="4495800" cy="1219200"/>
          </a:xfrm>
          <a:prstGeom prst="wedgeRoundRectCallout">
            <a:avLst>
              <a:gd name="adj1" fmla="val 3520"/>
              <a:gd name="adj2" fmla="val -12762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Stanje nula salda na finansijskoj kartici korisnika označava izmirenje svih obaveza i ovi korisnici imaju pravo na regres</a:t>
            </a:r>
            <a:endParaRPr lang="sr-Latn-CS" dirty="0"/>
          </a:p>
        </p:txBody>
      </p:sp>
      <p:sp>
        <p:nvSpPr>
          <p:cNvPr id="5" name="Left Arrow 4"/>
          <p:cNvSpPr/>
          <p:nvPr/>
        </p:nvSpPr>
        <p:spPr>
          <a:xfrm>
            <a:off x="4648200" y="3352800"/>
            <a:ext cx="609600" cy="76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  <p:sp>
        <p:nvSpPr>
          <p:cNvPr id="6" name="Left Arrow 5"/>
          <p:cNvSpPr/>
          <p:nvPr/>
        </p:nvSpPr>
        <p:spPr>
          <a:xfrm>
            <a:off x="4648200" y="2819400"/>
            <a:ext cx="609600" cy="76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  <p:sp>
        <p:nvSpPr>
          <p:cNvPr id="7" name="Left Arrow 6"/>
          <p:cNvSpPr/>
          <p:nvPr/>
        </p:nvSpPr>
        <p:spPr>
          <a:xfrm>
            <a:off x="4648200" y="3124200"/>
            <a:ext cx="609600" cy="76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  <p:sp>
        <p:nvSpPr>
          <p:cNvPr id="8" name="Left Arrow 7"/>
          <p:cNvSpPr/>
          <p:nvPr/>
        </p:nvSpPr>
        <p:spPr>
          <a:xfrm>
            <a:off x="4648200" y="2057400"/>
            <a:ext cx="609600" cy="76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  <p:sp>
        <p:nvSpPr>
          <p:cNvPr id="9" name="Left Arrow 8"/>
          <p:cNvSpPr/>
          <p:nvPr/>
        </p:nvSpPr>
        <p:spPr>
          <a:xfrm>
            <a:off x="4648200" y="1905000"/>
            <a:ext cx="609600" cy="76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040" b="12274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1752600" y="4343400"/>
            <a:ext cx="4495800" cy="1219200"/>
          </a:xfrm>
          <a:prstGeom prst="wedgeRoundRectCallout">
            <a:avLst>
              <a:gd name="adj1" fmla="val 13689"/>
              <a:gd name="adj2" fmla="val -14562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Minusni predznak označava pretplatu korisnika (ukoliko se analitika vodi na kontu 122111 – Potraživanje od kupaca) i ovi korisnici ostvaruju pravo na regres</a:t>
            </a:r>
            <a:endParaRPr lang="sr-Latn-CS" dirty="0"/>
          </a:p>
        </p:txBody>
      </p:sp>
      <p:sp>
        <p:nvSpPr>
          <p:cNvPr id="4" name="Left Arrow 3"/>
          <p:cNvSpPr/>
          <p:nvPr/>
        </p:nvSpPr>
        <p:spPr>
          <a:xfrm>
            <a:off x="4648200" y="2209800"/>
            <a:ext cx="609600" cy="76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  <p:sp>
        <p:nvSpPr>
          <p:cNvPr id="5" name="Left Arrow 4"/>
          <p:cNvSpPr/>
          <p:nvPr/>
        </p:nvSpPr>
        <p:spPr>
          <a:xfrm>
            <a:off x="4648200" y="2590800"/>
            <a:ext cx="609600" cy="76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  <p:sp>
        <p:nvSpPr>
          <p:cNvPr id="6" name="Left Arrow 5"/>
          <p:cNvSpPr/>
          <p:nvPr/>
        </p:nvSpPr>
        <p:spPr>
          <a:xfrm>
            <a:off x="4648200" y="2971800"/>
            <a:ext cx="609600" cy="76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  <p:sp>
        <p:nvSpPr>
          <p:cNvPr id="7" name="Left Arrow 6"/>
          <p:cNvSpPr/>
          <p:nvPr/>
        </p:nvSpPr>
        <p:spPr>
          <a:xfrm>
            <a:off x="4648200" y="2438400"/>
            <a:ext cx="609600" cy="76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040" b="12274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286000" y="4419600"/>
            <a:ext cx="4495800" cy="1219200"/>
          </a:xfrm>
          <a:prstGeom prst="wedgeRoundRectCallout">
            <a:avLst>
              <a:gd name="adj1" fmla="val 746"/>
              <a:gd name="adj2" fmla="val -25926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Postojanje neizmirenih obaveza. Ovi korisnici nemaju pravo na regres</a:t>
            </a:r>
            <a:endParaRPr lang="sr-Latn-CS" dirty="0"/>
          </a:p>
        </p:txBody>
      </p:sp>
      <p:sp>
        <p:nvSpPr>
          <p:cNvPr id="6" name="Left Arrow 5"/>
          <p:cNvSpPr/>
          <p:nvPr/>
        </p:nvSpPr>
        <p:spPr>
          <a:xfrm>
            <a:off x="4648200" y="1676400"/>
            <a:ext cx="609600" cy="76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040" b="9350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743200" y="2819400"/>
            <a:ext cx="5105400" cy="1219200"/>
          </a:xfrm>
          <a:prstGeom prst="wedgeRoundRectCallout">
            <a:avLst>
              <a:gd name="adj1" fmla="val -69409"/>
              <a:gd name="adj2" fmla="val -14394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Označiti korisnika za kog nisu izmirene obaveze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040" b="9350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743200" y="2819400"/>
            <a:ext cx="5105400" cy="1219200"/>
          </a:xfrm>
          <a:prstGeom prst="wedgeRoundRectCallout">
            <a:avLst>
              <a:gd name="adj1" fmla="val -63439"/>
              <a:gd name="adj2" fmla="val 14242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“Brisanje neizmirenih obaveza”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6061" b="9350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352800" y="5181600"/>
            <a:ext cx="3886200" cy="1143000"/>
          </a:xfrm>
          <a:prstGeom prst="wedgeRoundRectCallout">
            <a:avLst>
              <a:gd name="adj1" fmla="val -18694"/>
              <a:gd name="adj2" fmla="val -12053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 brisanje izborom tastera “Yes”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5051" b="13737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p Arrow Callout 2"/>
          <p:cNvSpPr/>
          <p:nvPr/>
        </p:nvSpPr>
        <p:spPr>
          <a:xfrm>
            <a:off x="914400" y="3810000"/>
            <a:ext cx="4191000" cy="12954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Korisnici koji nisu izmirili obaveze su izbrisani iz obračuna</a:t>
            </a:r>
            <a:endParaRPr lang="sr-Latn-C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5943600" y="4572000"/>
            <a:ext cx="2362200" cy="533400"/>
          </a:xfrm>
          <a:prstGeom prst="wedgeRoundRectCallout">
            <a:avLst>
              <a:gd name="adj1" fmla="val 47202"/>
              <a:gd name="adj2" fmla="val 12483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Izaći iz pregleda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1111" b="13737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990600" y="5029200"/>
            <a:ext cx="4343400" cy="1295400"/>
          </a:xfrm>
          <a:prstGeom prst="wedgeRoundRectCallout">
            <a:avLst>
              <a:gd name="adj1" fmla="val -46351"/>
              <a:gd name="adj2" fmla="val -1310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“Unos”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4019" b="2027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438400" y="5181600"/>
            <a:ext cx="3657600" cy="1219200"/>
          </a:xfrm>
          <a:prstGeom prst="wedgeRoundRectCallout">
            <a:avLst>
              <a:gd name="adj1" fmla="val -69823"/>
              <a:gd name="adj2" fmla="val -1197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“Štampa”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761" t="4587" r="14133" b="158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362200" y="4800600"/>
            <a:ext cx="3200400" cy="1066800"/>
          </a:xfrm>
          <a:prstGeom prst="wedgeRoundRectCallout">
            <a:avLst>
              <a:gd name="adj1" fmla="val 63150"/>
              <a:gd name="adj2" fmla="val -10892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Pojedinačni iznosi za regresiranje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761" t="4587" r="14133" b="158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362200" y="5181600"/>
            <a:ext cx="3200400" cy="1066800"/>
          </a:xfrm>
          <a:prstGeom prst="wedgeRoundRectCallout">
            <a:avLst>
              <a:gd name="adj1" fmla="val 63150"/>
              <a:gd name="adj2" fmla="val -10892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Ukupan iznos za regresiranje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92762"/>
          </a:xfrm>
        </p:spPr>
        <p:txBody>
          <a:bodyPr>
            <a:normAutofit fontScale="90000"/>
          </a:bodyPr>
          <a:lstStyle/>
          <a:p>
            <a:r>
              <a:rPr lang="sr-Latn-CS" sz="2800" dirty="0" smtClean="0"/>
              <a:t>1.Na osnovu ovog izveštaja opštinska/gradska uprava može izvršiti regresiranje troškova boravka deteta u ustanovi, direktnom uplatom na račun korisnika </a:t>
            </a:r>
            <a:r>
              <a:rPr lang="sr-Latn-CS" sz="2800" dirty="0" smtClean="0"/>
              <a:t>tereteći</a:t>
            </a:r>
            <a:r>
              <a:rPr lang="sr-Latn-CS" sz="2800" dirty="0" smtClean="0"/>
              <a:t> konto </a:t>
            </a:r>
            <a:r>
              <a:rPr lang="sr-Latn-CS" sz="2800" dirty="0" smtClean="0"/>
              <a:t>troškova 472311 – naknada iz budžeta za decu i porodicu</a:t>
            </a:r>
            <a:r>
              <a:rPr lang="en-US" sz="2800" dirty="0" smtClean="0"/>
              <a:t>, program 0901 </a:t>
            </a:r>
            <a:r>
              <a:rPr lang="sr-Latn-CS" sz="2800" dirty="0" smtClean="0"/>
              <a:t>- Socijalna i dečija zaštita i </a:t>
            </a:r>
            <a:r>
              <a:rPr lang="sr-Latn-CS" sz="2800" dirty="0" smtClean="0"/>
              <a:t>funkcionalnu klasifikaciju </a:t>
            </a:r>
            <a:r>
              <a:rPr lang="sr-Latn-CS" sz="2800" dirty="0" smtClean="0"/>
              <a:t>040 – Porodica i deca, čime se izbegava mešanje ekonomske, programske i funkcionalne klasifikacije ukoliko se nastavi sa regresiranjem ovih troškova </a:t>
            </a:r>
            <a:r>
              <a:rPr lang="sr-Latn-CS" sz="2800" dirty="0" smtClean="0"/>
              <a:t>uplat</a:t>
            </a:r>
            <a:r>
              <a:rPr lang="sr-Latn-CS" sz="2800" dirty="0" smtClean="0"/>
              <a:t>ama</a:t>
            </a:r>
            <a:r>
              <a:rPr lang="sr-Latn-CS" sz="2800" dirty="0" smtClean="0"/>
              <a:t> </a:t>
            </a:r>
            <a:r>
              <a:rPr lang="sr-Latn-CS" sz="2800" dirty="0" smtClean="0"/>
              <a:t>predškolskoj ustanovi.</a:t>
            </a:r>
            <a:r>
              <a:rPr lang="sr-Latn-CS" sz="2800" dirty="0"/>
              <a:t/>
            </a:r>
            <a:br>
              <a:rPr lang="sr-Latn-CS" sz="2800" dirty="0"/>
            </a:br>
            <a:r>
              <a:rPr lang="sr-Latn-CS" sz="2800" dirty="0" smtClean="0"/>
              <a:t/>
            </a:r>
            <a:br>
              <a:rPr lang="sr-Latn-CS" sz="2800" dirty="0" smtClean="0"/>
            </a:br>
            <a:r>
              <a:rPr lang="sr-Latn-CS" sz="2800" dirty="0" smtClean="0"/>
              <a:t>2.Regresiranjem troškova korisnicima usluga, a ne umanjenjem cene, </a:t>
            </a:r>
            <a:r>
              <a:rPr lang="sr-Latn-CS" sz="2800" dirty="0" smtClean="0"/>
              <a:t>stimuliše se redovnost plaćanja.</a:t>
            </a:r>
            <a:endParaRPr lang="sr-Latn-C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8280" b="18868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191000" y="3886200"/>
            <a:ext cx="4267200" cy="1676400"/>
          </a:xfrm>
          <a:prstGeom prst="wedgeRoundRectCallout">
            <a:avLst>
              <a:gd name="adj1" fmla="val -89340"/>
              <a:gd name="adj2" fmla="val -6725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Unosi se % u odnosu na učešće korisnika u ceni usluga</a:t>
            </a:r>
          </a:p>
          <a:p>
            <a:pPr algn="ctr"/>
            <a:r>
              <a:rPr lang="sr-Latn-CS" dirty="0" smtClean="0"/>
              <a:t>(% koji se regresira)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8280" b="18868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733800" y="4953000"/>
            <a:ext cx="4267200" cy="1676400"/>
          </a:xfrm>
          <a:prstGeom prst="wedgeRoundRectCallout">
            <a:avLst>
              <a:gd name="adj1" fmla="val -86093"/>
              <a:gd name="adj2" fmla="val -8956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 unos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4066" b="2152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7086600" y="762000"/>
            <a:ext cx="2057400" cy="1371600"/>
          </a:xfrm>
          <a:prstGeom prst="accentBorderCallout1">
            <a:avLst>
              <a:gd name="adj1" fmla="val 18750"/>
              <a:gd name="adj2" fmla="val -8333"/>
              <a:gd name="adj3" fmla="val -20833"/>
              <a:gd name="adj4" fmla="val -895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</a:t>
            </a:r>
          </a:p>
          <a:p>
            <a:pPr algn="ctr"/>
            <a:r>
              <a:rPr lang="sr-Latn-CS" dirty="0" smtClean="0"/>
              <a:t>“Deca”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040" b="7888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886200" y="2895600"/>
            <a:ext cx="3733800" cy="1143000"/>
          </a:xfrm>
          <a:prstGeom prst="wedgeRoundRectCallout">
            <a:avLst>
              <a:gd name="adj1" fmla="val -50518"/>
              <a:gd name="adj2" fmla="val -11325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Selektovati korisnika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040" b="7888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048000" y="2743200"/>
            <a:ext cx="3733800" cy="1143000"/>
          </a:xfrm>
          <a:prstGeom prst="wedgeRoundRectCallout">
            <a:avLst>
              <a:gd name="adj1" fmla="val -80945"/>
              <a:gd name="adj2" fmla="val 18977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“Promena”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2020" b="4964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505200" y="1524000"/>
            <a:ext cx="2895600" cy="1143000"/>
          </a:xfrm>
          <a:prstGeom prst="wedgeRoundRectCallout">
            <a:avLst>
              <a:gd name="adj1" fmla="val -17005"/>
              <a:gd name="adj2" fmla="val 11340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kategoriju regresa  uz pomoć tastera F3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321</Words>
  <Application>Microsoft Office PowerPoint</Application>
  <PresentationFormat>On-screen Show (4:3)</PresentationFormat>
  <Paragraphs>41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Vrtić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1.Na osnovu ovog izveštaja opštinska/gradska uprava može izvršiti regresiranje troškova boravka deteta u ustanovi, direktnom uplatom na račun korisnika tereteći konto troškova 472311 – naknada iz budžeta za decu i porodicu, program 0901 - Socijalna i dečija zaštita i funkcionalnu klasifikaciju 040 – Porodica i deca, čime se izbegava mešanje ekonomske, programske i funkcionalne klasifikacije ukoliko se nastavi sa regresiranjem ovih troškova uplatama predškolskoj ustanovi.  2.Regresiranjem troškova korisnicima usluga, a ne umanjenjem cene, stimuliše se redovnost plaćanja.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Vrtić</dc:title>
  <dc:creator>User</dc:creator>
  <cp:lastModifiedBy>User</cp:lastModifiedBy>
  <cp:revision>12</cp:revision>
  <dcterms:created xsi:type="dcterms:W3CDTF">2019-01-07T21:28:51Z</dcterms:created>
  <dcterms:modified xsi:type="dcterms:W3CDTF">2019-01-11T20:13:41Z</dcterms:modified>
</cp:coreProperties>
</file>