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D51AA-33E1-4D13-A725-6A39718F2195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EA047-AB9F-4201-8003-F2726543AEEF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Vrtić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tx1"/>
                </a:solidFill>
              </a:rPr>
              <a:t>Obračun troškova prevoza</a:t>
            </a:r>
            <a:endParaRPr lang="sr-Latn-C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447800" y="2057400"/>
            <a:ext cx="5029200" cy="1143000"/>
          </a:xfrm>
          <a:prstGeom prst="wedgeRoundRectCallout">
            <a:avLst>
              <a:gd name="adj1" fmla="val 64586"/>
              <a:gd name="adj2" fmla="val 102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broj rešenja opštinske/gradske </a:t>
            </a:r>
            <a:r>
              <a:rPr lang="sr-Latn-CS" dirty="0" smtClean="0"/>
              <a:t>uprave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2819400" y="4953000"/>
            <a:ext cx="4114800" cy="1371600"/>
          </a:xfrm>
          <a:prstGeom prst="wedgeRoundRectCallout">
            <a:avLst>
              <a:gd name="adj1" fmla="val 56633"/>
              <a:gd name="adj2" fmla="val -936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period na koji se odnosi primena </a:t>
            </a:r>
            <a:r>
              <a:rPr lang="sr-Latn-CS" dirty="0" smtClean="0"/>
              <a:t>rešenja</a:t>
            </a: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1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057400" y="5181600"/>
            <a:ext cx="5105400" cy="685800"/>
          </a:xfrm>
          <a:prstGeom prst="wedgeRoundRectCallout">
            <a:avLst>
              <a:gd name="adj1" fmla="val -41659"/>
              <a:gd name="adj2" fmla="val 1190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tekući račun za uplatu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1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895600" y="4343400"/>
            <a:ext cx="5105400" cy="685800"/>
          </a:xfrm>
          <a:prstGeom prst="wedgeRoundRectCallout">
            <a:avLst>
              <a:gd name="adj1" fmla="val 39481"/>
              <a:gd name="adj2" fmla="val 2362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dopunu šifarnika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836" b="55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00800" y="838200"/>
            <a:ext cx="2514600" cy="1600200"/>
          </a:xfrm>
          <a:prstGeom prst="accentBorderCallout1">
            <a:avLst>
              <a:gd name="adj1" fmla="val 18750"/>
              <a:gd name="adj2" fmla="val -8333"/>
              <a:gd name="adj3" fmla="val -6981"/>
              <a:gd name="adj4" fmla="val -45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“Evidencija dolazaka”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6426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86200" y="304800"/>
            <a:ext cx="3810000" cy="990600"/>
          </a:xfrm>
          <a:prstGeom prst="wedgeRoundRectCallout">
            <a:avLst>
              <a:gd name="adj1" fmla="val -116470"/>
              <a:gd name="adj2" fmla="val 974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korisnika u tabeli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14800" y="4800600"/>
            <a:ext cx="3733800" cy="990600"/>
          </a:xfrm>
          <a:prstGeom prst="wedgeRoundRectCallout">
            <a:avLst>
              <a:gd name="adj1" fmla="val -67957"/>
              <a:gd name="adj2" fmla="val -437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Ili izvršiti pretragu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6426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86200" y="304800"/>
            <a:ext cx="3810000" cy="990600"/>
          </a:xfrm>
          <a:prstGeom prst="wedgeRoundRectCallout">
            <a:avLst>
              <a:gd name="adj1" fmla="val -116470"/>
              <a:gd name="adj2" fmla="val 974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korisnika u tabeli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14800" y="4800600"/>
            <a:ext cx="3733800" cy="990600"/>
          </a:xfrm>
          <a:prstGeom prst="wedgeRoundRectCallout">
            <a:avLst>
              <a:gd name="adj1" fmla="val -67957"/>
              <a:gd name="adj2" fmla="val -437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Ili izvršiti pretragu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971800" y="5943600"/>
            <a:ext cx="3429000" cy="685800"/>
          </a:xfrm>
          <a:prstGeom prst="wedgeRoundRectCallout">
            <a:avLst>
              <a:gd name="adj1" fmla="val -86288"/>
              <a:gd name="adj2" fmla="val -1597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“Promena”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62" b="3502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5105400"/>
            <a:ext cx="5867400" cy="1371600"/>
          </a:xfrm>
          <a:prstGeom prst="wedgeRoundRectCallout">
            <a:avLst>
              <a:gd name="adj1" fmla="val -68767"/>
              <a:gd name="adj2" fmla="val 160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broj dana za prevoz</a:t>
            </a:r>
          </a:p>
          <a:p>
            <a:pPr algn="ctr"/>
            <a:r>
              <a:rPr lang="sr-Latn-CS" dirty="0" smtClean="0"/>
              <a:t>(ukoliko je odluka da se isplaćuje mesečna karta, bez obzira na prisutnost, ovde uneti broj 1)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62" b="3502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5105400"/>
            <a:ext cx="5867400" cy="1371600"/>
          </a:xfrm>
          <a:prstGeom prst="wedgeRoundRectCallout">
            <a:avLst>
              <a:gd name="adj1" fmla="val -73726"/>
              <a:gd name="adj2" fmla="val 564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izmenu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836" b="55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00800" y="838200"/>
            <a:ext cx="2514600" cy="1600200"/>
          </a:xfrm>
          <a:prstGeom prst="accentBorderCallout1">
            <a:avLst>
              <a:gd name="adj1" fmla="val 18750"/>
              <a:gd name="adj2" fmla="val -8333"/>
              <a:gd name="adj3" fmla="val 9469"/>
              <a:gd name="adj4" fmla="val -469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“Izrada obračuna”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061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295400" y="4343400"/>
            <a:ext cx="4495800" cy="1219200"/>
          </a:xfrm>
          <a:prstGeom prst="wedgeRoundRectCallout">
            <a:avLst>
              <a:gd name="adj1" fmla="val -53499"/>
              <a:gd name="adj2" fmla="val -1227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Ponovo pustiti obračun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Član 189. stav 1. tačka 5. Zakona o osnovama sistem obrazovanja i vaspitanja, obavezuje jedinicu lokalne samouprave da u budžetu obezbedi sredstva za prevoz dece i njihovih pratilaca radi pohađanja pripremnog predškolskog programa na udaljenosti većoj od dva kilometara</a:t>
            </a:r>
            <a:endParaRPr lang="sr-Latn-C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141" b="21047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5943600" y="1600200"/>
            <a:ext cx="2895600" cy="1295400"/>
          </a:xfrm>
          <a:prstGeom prst="accentBorderCallout1">
            <a:avLst>
              <a:gd name="adj1" fmla="val 18750"/>
              <a:gd name="adj2" fmla="val -8333"/>
              <a:gd name="adj3" fmla="val 29078"/>
              <a:gd name="adj4" fmla="val -536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“Obrasci”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1111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91000" y="3276600"/>
            <a:ext cx="4648200" cy="1143000"/>
          </a:xfrm>
          <a:prstGeom prst="wedgeRoundRectCallout">
            <a:avLst>
              <a:gd name="adj1" fmla="val -77465"/>
              <a:gd name="adj2" fmla="val -102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 padajuće liste izabrati “Prevoz”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4343400"/>
            <a:ext cx="4495800" cy="1143000"/>
          </a:xfrm>
          <a:prstGeom prst="wedgeRoundRectCallout">
            <a:avLst>
              <a:gd name="adj1" fmla="val -85240"/>
              <a:gd name="adj2" fmla="val 831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“Pregled”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Callout 3"/>
          <p:cNvSpPr/>
          <p:nvPr/>
        </p:nvSpPr>
        <p:spPr>
          <a:xfrm>
            <a:off x="1676400" y="4038600"/>
            <a:ext cx="6172200" cy="2362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Izveštaj predškolske ustanove za lokalnu/gradsku upravu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533400" y="3352800"/>
            <a:ext cx="3733800" cy="1066800"/>
          </a:xfrm>
          <a:prstGeom prst="wedgeRoundRectCallout">
            <a:avLst>
              <a:gd name="adj1" fmla="val -28996"/>
              <a:gd name="adj2" fmla="val -1833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Podaci o korisniku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2133600" y="3429000"/>
            <a:ext cx="3733800" cy="1066800"/>
          </a:xfrm>
          <a:prstGeom prst="wedgeRoundRectCallout">
            <a:avLst>
              <a:gd name="adj1" fmla="val -28996"/>
              <a:gd name="adj2" fmla="val -1833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Pravni osnov za obračun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429000" y="3429000"/>
            <a:ext cx="3733800" cy="1066800"/>
          </a:xfrm>
          <a:prstGeom prst="wedgeRoundRectCallout">
            <a:avLst>
              <a:gd name="adj1" fmla="val -28996"/>
              <a:gd name="adj2" fmla="val -1833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/>
              <a:t>P</a:t>
            </a:r>
            <a:r>
              <a:rPr lang="sr-Latn-CS" dirty="0" smtClean="0"/>
              <a:t>eriod primene rešenja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1981200" y="3581400"/>
            <a:ext cx="3733800" cy="1066800"/>
          </a:xfrm>
          <a:prstGeom prst="wedgeRoundRectCallout">
            <a:avLst>
              <a:gd name="adj1" fmla="val 30745"/>
              <a:gd name="adj2" fmla="val -188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Broj dana za koji se vrši obračun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2667000" y="3505200"/>
            <a:ext cx="3733800" cy="1066800"/>
          </a:xfrm>
          <a:prstGeom prst="wedgeRoundRectCallout">
            <a:avLst>
              <a:gd name="adj1" fmla="val 30745"/>
              <a:gd name="adj2" fmla="val -188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Obračunati iznos za uplatu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429000" y="3581400"/>
            <a:ext cx="3733800" cy="1066800"/>
          </a:xfrm>
          <a:prstGeom prst="wedgeRoundRectCallout">
            <a:avLst>
              <a:gd name="adj1" fmla="val 30745"/>
              <a:gd name="adj2" fmla="val -188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Podnosilac zahteva tj. </a:t>
            </a:r>
            <a:r>
              <a:rPr lang="sr-Latn-CS" dirty="0"/>
              <a:t>z</a:t>
            </a:r>
            <a:r>
              <a:rPr lang="sr-Latn-CS" dirty="0" smtClean="0"/>
              <a:t>akonski zastupnik deteta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sr-Latn-CS" sz="3600" dirty="0" smtClean="0"/>
              <a:t>Predškolska ustanova troškove </a:t>
            </a:r>
            <a:r>
              <a:rPr lang="sr-Latn-CS" sz="3600" dirty="0" smtClean="0"/>
              <a:t>prevoza </a:t>
            </a:r>
            <a:r>
              <a:rPr lang="sr-Latn-CS" sz="3600" dirty="0" smtClean="0"/>
              <a:t>učenika, </a:t>
            </a:r>
            <a:r>
              <a:rPr lang="sr-Latn-CS" sz="3600" dirty="0" smtClean="0"/>
              <a:t>za račun jedinice lokalne </a:t>
            </a:r>
            <a:r>
              <a:rPr lang="sr-Latn-CS" sz="3600" dirty="0" smtClean="0"/>
              <a:t>samouprave, može </a:t>
            </a:r>
            <a:r>
              <a:rPr lang="sr-Latn-CS" sz="3600" dirty="0" smtClean="0"/>
              <a:t>obračunati na osnovu evidencije prisutnosti dece </a:t>
            </a:r>
            <a:endParaRPr lang="sr-Latn-C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t="4886" r="10000" b="7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3429000" y="3581400"/>
            <a:ext cx="3733800" cy="1066800"/>
          </a:xfrm>
          <a:prstGeom prst="wedgeRoundRectCallout">
            <a:avLst>
              <a:gd name="adj1" fmla="val 61543"/>
              <a:gd name="adj2" fmla="val -1911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Tekući račun na koji se vrši uplata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2766" b="1166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172200" y="1143000"/>
            <a:ext cx="2819400" cy="1905000"/>
          </a:xfrm>
          <a:prstGeom prst="accentBorderCallout1">
            <a:avLst>
              <a:gd name="adj1" fmla="val 18750"/>
              <a:gd name="adj2" fmla="val -8333"/>
              <a:gd name="adj3" fmla="val 15773"/>
              <a:gd name="adj4" fmla="val -4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“Kategorije prevoza”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842" b="19249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09600" y="4343400"/>
            <a:ext cx="4267200" cy="1371600"/>
          </a:xfrm>
          <a:prstGeom prst="wedgeRoundRectCallout">
            <a:avLst>
              <a:gd name="adj1" fmla="val -46158"/>
              <a:gd name="adj2" fmla="val -1051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“Unos”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0202" b="19585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990600"/>
            <a:ext cx="4648200" cy="762000"/>
          </a:xfrm>
          <a:prstGeom prst="wedgeRoundRectCallout">
            <a:avLst>
              <a:gd name="adj1" fmla="val -107993"/>
              <a:gd name="adj2" fmla="val 709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šifru kategorije (relacije) prevoza 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724400" y="2133600"/>
            <a:ext cx="4038600" cy="685800"/>
          </a:xfrm>
          <a:prstGeom prst="wedgeRoundRectCallout">
            <a:avLst>
              <a:gd name="adj1" fmla="val -78466"/>
              <a:gd name="adj2" fmla="val -287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naziv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038600" y="3352800"/>
            <a:ext cx="4876800" cy="990600"/>
          </a:xfrm>
          <a:prstGeom prst="wedgeRoundRectCallout">
            <a:avLst>
              <a:gd name="adj1" fmla="val -94733"/>
              <a:gd name="adj2" fmla="val -1151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cenu u zbiru za dete i njegovog pratioca (cenu dnevne povratne karte ili cenu mesečne karte)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295400" y="4495800"/>
            <a:ext cx="2743200" cy="1066800"/>
          </a:xfrm>
          <a:prstGeom prst="wedgeRoundRectCallout">
            <a:avLst>
              <a:gd name="adj1" fmla="val -38813"/>
              <a:gd name="adj2" fmla="val -1548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066" b="215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7086600" y="762000"/>
            <a:ext cx="2057400" cy="1371600"/>
          </a:xfrm>
          <a:prstGeom prst="accentBorderCallout1">
            <a:avLst>
              <a:gd name="adj1" fmla="val 18750"/>
              <a:gd name="adj2" fmla="val -8333"/>
              <a:gd name="adj3" fmla="val -20833"/>
              <a:gd name="adj4" fmla="val -895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“Deca”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362200" y="1600200"/>
            <a:ext cx="3048000" cy="1295400"/>
          </a:xfrm>
          <a:prstGeom prst="wedgeRoundRectCallout">
            <a:avLst>
              <a:gd name="adj1" fmla="val 108713"/>
              <a:gd name="adj2" fmla="val 977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Preko tastera F3 izabrati kategoriju prevoza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4964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172200" y="2590800"/>
            <a:ext cx="2667000" cy="914400"/>
          </a:xfrm>
          <a:prstGeom prst="wedgeRoundRectCallout">
            <a:avLst>
              <a:gd name="adj1" fmla="val -92002"/>
              <a:gd name="adj2" fmla="val 37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Selektovati odgovarajuću kategoriju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91000" y="5257800"/>
            <a:ext cx="4191000" cy="838200"/>
          </a:xfrm>
          <a:prstGeom prst="wedgeRoundRectCallout">
            <a:avLst>
              <a:gd name="adj1" fmla="val -43974"/>
              <a:gd name="adj2" fmla="val -1160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254</Words>
  <Application>Microsoft Office PowerPoint</Application>
  <PresentationFormat>On-screen Show (4:3)</PresentationFormat>
  <Paragraphs>45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Vrtić</vt:lpstr>
      <vt:lpstr>Član 189. stav 1. tačka 5. Zakona o osnovama sistem obrazovanja i vaspitanja, obavezuje jedinicu lokalne samouprave da u budžetu obezbedi sredstva za prevoz dece i njihovih pratilaca radi pohađanja pripremnog predškolskog programa na udaljenosti većoj od dva kilometara</vt:lpstr>
      <vt:lpstr>Predškolska ustanova troškove prevoza učenika, za račun jedinice lokalne samouprave, može obračunati na osnovu evidencije prisutnosti dece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Vrtić</dc:title>
  <dc:creator>User</dc:creator>
  <cp:lastModifiedBy>User</cp:lastModifiedBy>
  <cp:revision>9</cp:revision>
  <dcterms:created xsi:type="dcterms:W3CDTF">2019-01-05T13:57:02Z</dcterms:created>
  <dcterms:modified xsi:type="dcterms:W3CDTF">2019-01-11T20:03:22Z</dcterms:modified>
</cp:coreProperties>
</file>