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265" r:id="rId17"/>
    <p:sldId id="266" r:id="rId18"/>
    <p:sldId id="267" r:id="rId19"/>
    <p:sldId id="268" r:id="rId20"/>
    <p:sldId id="351" r:id="rId21"/>
    <p:sldId id="303" r:id="rId22"/>
    <p:sldId id="300" r:id="rId23"/>
    <p:sldId id="352" r:id="rId24"/>
    <p:sldId id="301" r:id="rId25"/>
    <p:sldId id="304" r:id="rId26"/>
    <p:sldId id="305" r:id="rId27"/>
    <p:sldId id="272" r:id="rId28"/>
    <p:sldId id="273" r:id="rId29"/>
    <p:sldId id="306" r:id="rId30"/>
    <p:sldId id="307" r:id="rId31"/>
    <p:sldId id="353" r:id="rId32"/>
    <p:sldId id="355" r:id="rId33"/>
    <p:sldId id="309" r:id="rId34"/>
    <p:sldId id="360" r:id="rId35"/>
    <p:sldId id="280" r:id="rId36"/>
    <p:sldId id="281" r:id="rId37"/>
    <p:sldId id="275" r:id="rId38"/>
    <p:sldId id="276" r:id="rId39"/>
    <p:sldId id="356" r:id="rId40"/>
    <p:sldId id="357" r:id="rId41"/>
    <p:sldId id="358" r:id="rId42"/>
    <p:sldId id="282" r:id="rId43"/>
    <p:sldId id="283" r:id="rId44"/>
    <p:sldId id="310" r:id="rId45"/>
    <p:sldId id="311" r:id="rId46"/>
    <p:sldId id="354" r:id="rId47"/>
    <p:sldId id="312" r:id="rId48"/>
    <p:sldId id="313" r:id="rId49"/>
    <p:sldId id="314" r:id="rId50"/>
    <p:sldId id="285" r:id="rId51"/>
    <p:sldId id="362" r:id="rId52"/>
    <p:sldId id="287" r:id="rId53"/>
    <p:sldId id="319" r:id="rId54"/>
    <p:sldId id="320" r:id="rId55"/>
    <p:sldId id="321" r:id="rId56"/>
    <p:sldId id="317" r:id="rId57"/>
    <p:sldId id="318" r:id="rId58"/>
    <p:sldId id="322" r:id="rId59"/>
    <p:sldId id="324" r:id="rId60"/>
    <p:sldId id="323" r:id="rId61"/>
    <p:sldId id="325" r:id="rId62"/>
    <p:sldId id="326" r:id="rId63"/>
    <p:sldId id="328" r:id="rId64"/>
    <p:sldId id="329" r:id="rId65"/>
    <p:sldId id="330" r:id="rId66"/>
    <p:sldId id="331" r:id="rId67"/>
    <p:sldId id="361" r:id="rId68"/>
    <p:sldId id="327" r:id="rId69"/>
    <p:sldId id="332" r:id="rId70"/>
    <p:sldId id="333" r:id="rId71"/>
    <p:sldId id="359" r:id="rId72"/>
    <p:sldId id="334" r:id="rId73"/>
    <p:sldId id="335" r:id="rId74"/>
    <p:sldId id="336" r:id="rId75"/>
    <p:sldId id="337" r:id="rId76"/>
    <p:sldId id="338" r:id="rId77"/>
    <p:sldId id="339" r:id="rId78"/>
    <p:sldId id="340" r:id="rId79"/>
    <p:sldId id="341" r:id="rId80"/>
    <p:sldId id="342" r:id="rId81"/>
    <p:sldId id="343" r:id="rId82"/>
    <p:sldId id="344" r:id="rId83"/>
    <p:sldId id="345" r:id="rId84"/>
    <p:sldId id="346" r:id="rId85"/>
    <p:sldId id="348" r:id="rId86"/>
    <p:sldId id="350" r:id="rId87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4791C-A705-4E5D-BCB1-4EECFBFDA89D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5CFB6-CEB8-45DD-BAD6-6F89061CE926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VRTIĆ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chemeClr val="tx1"/>
                </a:solidFill>
              </a:rPr>
              <a:t>OBRAČUN BORAVKA</a:t>
            </a:r>
            <a:endParaRPr lang="sr-Latn-C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69" t="9722" r="3738" b="69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572000" y="4495800"/>
            <a:ext cx="4191000" cy="1981200"/>
          </a:xfrm>
          <a:prstGeom prst="wedgeRoundRectCallout">
            <a:avLst>
              <a:gd name="adj1" fmla="val -33238"/>
              <a:gd name="adj2" fmla="val -732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Izborom tastera “No” u obračunu će se zadržati samo ona deca koja su se nalazila u prethodnom obračunu </a:t>
            </a:r>
          </a:p>
          <a:p>
            <a:pPr algn="ctr"/>
            <a:r>
              <a:rPr lang="sr-Latn-CS" dirty="0" smtClean="0"/>
              <a:t>(novoupisana se dodaju u obračun putem tastera “Unos”)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64" t="6212" r="3191" b="68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28600" y="4419600"/>
            <a:ext cx="4191000" cy="1981200"/>
          </a:xfrm>
          <a:prstGeom prst="wedgeRoundRectCallout">
            <a:avLst>
              <a:gd name="adj1" fmla="val 43079"/>
              <a:gd name="adj2" fmla="val -668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Izborom tastera “Yes” svakom detetu će se u evidenciju dolazaka u kolonu “Dani dolaska” upisati podatak iz polja “Broj dana”, u ovom slučaju br. 21</a:t>
            </a:r>
            <a:endParaRPr lang="sr-Latn-CS" dirty="0"/>
          </a:p>
        </p:txBody>
      </p:sp>
      <p:sp>
        <p:nvSpPr>
          <p:cNvPr id="8" name="Right Arrow 7"/>
          <p:cNvSpPr/>
          <p:nvPr/>
        </p:nvSpPr>
        <p:spPr>
          <a:xfrm>
            <a:off x="152400" y="3276600"/>
            <a:ext cx="914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3810" t="8451" r="952" b="56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Brace 4"/>
          <p:cNvSpPr/>
          <p:nvPr/>
        </p:nvSpPr>
        <p:spPr>
          <a:xfrm>
            <a:off x="4343400" y="1600200"/>
            <a:ext cx="457200" cy="1676400"/>
          </a:xfrm>
          <a:prstGeom prst="rightBrace">
            <a:avLst>
              <a:gd name="adj1" fmla="val 59849"/>
              <a:gd name="adj2" fmla="val 508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6" name="Rounded Rectangular Callout 5"/>
          <p:cNvSpPr/>
          <p:nvPr/>
        </p:nvSpPr>
        <p:spPr>
          <a:xfrm>
            <a:off x="5105400" y="3276600"/>
            <a:ext cx="2819400" cy="1600200"/>
          </a:xfrm>
          <a:prstGeom prst="wedgeRoundRectCallout">
            <a:avLst>
              <a:gd name="adj1" fmla="val -58772"/>
              <a:gd name="adj2" fmla="val -1002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Ako se izabere “Yes”</a:t>
            </a:r>
          </a:p>
          <a:p>
            <a:pPr algn="ctr"/>
            <a:r>
              <a:rPr lang="sr-Latn-CS" dirty="0" smtClean="0"/>
              <a:t>svima će biti upisan podatak iz “Broj dana”</a:t>
            </a:r>
          </a:p>
          <a:p>
            <a:pPr algn="ctr"/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64" t="6212" r="3191" b="68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800600" y="4572000"/>
            <a:ext cx="4191000" cy="1752600"/>
          </a:xfrm>
          <a:prstGeom prst="wedgeRoundRectCallout">
            <a:avLst>
              <a:gd name="adj1" fmla="val -38574"/>
              <a:gd name="adj2" fmla="val -770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Izborom tastera “No” u evidenciji dolazaka neće biti upisani podaci</a:t>
            </a:r>
            <a:r>
              <a:rPr lang="en-US" dirty="0" smtClean="0"/>
              <a:t> o </a:t>
            </a:r>
            <a:r>
              <a:rPr lang="sr-Latn-CS" dirty="0" smtClean="0"/>
              <a:t>broju dana (biće upisane nule)</a:t>
            </a:r>
          </a:p>
          <a:p>
            <a:pPr algn="ctr"/>
            <a:r>
              <a:rPr lang="sr-Latn-CS" dirty="0" smtClean="0"/>
              <a:t>-preporučen izbor-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952" t="10526" r="952" b="52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5105400" y="3733800"/>
            <a:ext cx="2590800" cy="914400"/>
          </a:xfrm>
          <a:prstGeom prst="wedgeRoundRectCallout">
            <a:avLst>
              <a:gd name="adj1" fmla="val -53746"/>
              <a:gd name="adj2" fmla="val -2014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Ako se izabere “No”</a:t>
            </a:r>
          </a:p>
        </p:txBody>
      </p:sp>
      <p:sp>
        <p:nvSpPr>
          <p:cNvPr id="5" name="Right Brace 4"/>
          <p:cNvSpPr/>
          <p:nvPr/>
        </p:nvSpPr>
        <p:spPr>
          <a:xfrm>
            <a:off x="4343400" y="1676400"/>
            <a:ext cx="609600" cy="1371600"/>
          </a:xfrm>
          <a:prstGeom prst="rightBrace">
            <a:avLst>
              <a:gd name="adj1" fmla="val 3743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8571" t="6667" r="2857" b="8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124200" y="5029200"/>
            <a:ext cx="4572000" cy="1371600"/>
          </a:xfrm>
          <a:prstGeom prst="wedgeRoundRectCallout">
            <a:avLst>
              <a:gd name="adj1" fmla="val -57500"/>
              <a:gd name="adj2" fmla="val -1142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dirty="0"/>
              <a:t>2</a:t>
            </a:r>
            <a:r>
              <a:rPr lang="sr-Latn-CS" dirty="0" smtClean="0"/>
              <a:t>. Štampanje obrasca “Evidencija dolazaka”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2330" r="4854" b="175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5562600" y="838200"/>
            <a:ext cx="2133600" cy="1676400"/>
          </a:xfrm>
          <a:prstGeom prst="accentBorderCallout1">
            <a:avLst>
              <a:gd name="adj1" fmla="val 18750"/>
              <a:gd name="adj2" fmla="val -8333"/>
              <a:gd name="adj3" fmla="val 17174"/>
              <a:gd name="adj4" fmla="val -948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“Spisak”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6062" r="19417" b="224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962400" y="685800"/>
            <a:ext cx="4191000" cy="2286000"/>
          </a:xfrm>
          <a:prstGeom prst="wedgeRoundRectCallout">
            <a:avLst>
              <a:gd name="adj1" fmla="val -76040"/>
              <a:gd name="adj2" fmla="val -138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 padajuće liste izabrati </a:t>
            </a:r>
          </a:p>
          <a:p>
            <a:pPr algn="ctr"/>
            <a:r>
              <a:rPr lang="sr-Latn-CS" dirty="0" smtClean="0"/>
              <a:t>“Evidencija prisutnosti dece”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t="6250" r="10914" b="21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733800" y="2286000"/>
            <a:ext cx="4724400" cy="1828800"/>
          </a:xfrm>
          <a:prstGeom prst="wedgeRoundRectCallout">
            <a:avLst>
              <a:gd name="adj1" fmla="val -73326"/>
              <a:gd name="adj2" fmla="val -37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redosled po šifri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>
            <a:normAutofit/>
          </a:bodyPr>
          <a:lstStyle/>
          <a:p>
            <a:pPr algn="l"/>
            <a:r>
              <a:rPr lang="sr-Latn-CS" sz="2800" dirty="0" smtClean="0"/>
              <a:t>Mesečni obračun boravka deteta u predškolskoj ustanovi se vrši ponavljanjem sledećih postupaka: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sr-Latn-CS" sz="2800" dirty="0" smtClean="0"/>
              <a:t/>
            </a:r>
            <a:br>
              <a:rPr lang="sr-Latn-CS" sz="2800" dirty="0" smtClean="0"/>
            </a:br>
            <a:r>
              <a:rPr lang="sr-Latn-CS" sz="2400" dirty="0" smtClean="0"/>
              <a:t>1.Formiranje obračunskog perioda</a:t>
            </a:r>
            <a:br>
              <a:rPr lang="sr-Latn-CS" sz="2400" dirty="0" smtClean="0"/>
            </a:br>
            <a:r>
              <a:rPr lang="sr-Latn-CS" sz="2400" dirty="0" smtClean="0"/>
              <a:t>2.Štampanje obrasca “Evidencija dolazaka”</a:t>
            </a:r>
            <a:br>
              <a:rPr lang="sr-Latn-CS" sz="2400" dirty="0" smtClean="0"/>
            </a:br>
            <a:r>
              <a:rPr lang="sr-Latn-CS" sz="2400" dirty="0" smtClean="0"/>
              <a:t>3.Unos podataka iz evidencije dolazaka u program</a:t>
            </a:r>
            <a:br>
              <a:rPr lang="sr-Latn-CS" sz="2400" dirty="0" smtClean="0"/>
            </a:br>
            <a:r>
              <a:rPr lang="sr-Latn-CS" sz="2400" dirty="0" smtClean="0"/>
              <a:t>4.Izrada obračuna</a:t>
            </a:r>
            <a:br>
              <a:rPr lang="sr-Latn-CS" sz="2400" dirty="0" smtClean="0"/>
            </a:br>
            <a:r>
              <a:rPr lang="sr-Latn-CS" sz="2400" dirty="0" smtClean="0"/>
              <a:t>5.Prepis obračuna u nalog</a:t>
            </a:r>
            <a:br>
              <a:rPr lang="sr-Latn-CS" sz="2400" dirty="0" smtClean="0"/>
            </a:br>
            <a:r>
              <a:rPr lang="sr-Latn-CS" sz="2400" dirty="0" smtClean="0"/>
              <a:t>6.Štampa i distribucija obračunskih listića roditeljima</a:t>
            </a:r>
            <a:br>
              <a:rPr lang="sr-Latn-CS" sz="2400" dirty="0" smtClean="0"/>
            </a:br>
            <a:r>
              <a:rPr lang="sr-Latn-CS" sz="2400" dirty="0" smtClean="0"/>
              <a:t>7.Knjiženje obračuna u finansijsko</a:t>
            </a:r>
            <a:br>
              <a:rPr lang="sr-Latn-CS" sz="2400" dirty="0" smtClean="0"/>
            </a:br>
            <a:r>
              <a:rPr lang="sr-Latn-CS" sz="2400" dirty="0" smtClean="0"/>
              <a:t>8.Arhiviranje</a:t>
            </a:r>
            <a:endParaRPr lang="sr-Latn-C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t="6250" r="10914" b="21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886200" y="1371600"/>
            <a:ext cx="4724400" cy="1828800"/>
          </a:xfrm>
          <a:prstGeom prst="wedgeRoundRectCallout">
            <a:avLst>
              <a:gd name="adj1" fmla="val -73326"/>
              <a:gd name="adj2" fmla="val -37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Ukoliko se ne popune podaci biće izlistani obrasci evidencije prisutnosti dece za sve grupe </a:t>
            </a:r>
          </a:p>
          <a:p>
            <a:pPr algn="ctr"/>
            <a:r>
              <a:rPr lang="sr-Latn-CS" dirty="0" smtClean="0"/>
              <a:t>-preporučen izbor-</a:t>
            </a:r>
            <a:endParaRPr lang="sr-Latn-CS" dirty="0"/>
          </a:p>
        </p:txBody>
      </p:sp>
      <p:sp>
        <p:nvSpPr>
          <p:cNvPr id="4" name="Right Brace 3"/>
          <p:cNvSpPr/>
          <p:nvPr/>
        </p:nvSpPr>
        <p:spPr>
          <a:xfrm>
            <a:off x="2133600" y="1828800"/>
            <a:ext cx="457200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9483" b="35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038600" y="4191000"/>
            <a:ext cx="3657600" cy="1219200"/>
          </a:xfrm>
          <a:prstGeom prst="wedgeRoundRectCallout">
            <a:avLst>
              <a:gd name="adj1" fmla="val -101894"/>
              <a:gd name="adj2" fmla="val 1534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Štampa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970" b="74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733800" y="1676400"/>
            <a:ext cx="3581400" cy="2057400"/>
          </a:xfrm>
          <a:prstGeom prst="wedgeRoundRectCallout">
            <a:avLst>
              <a:gd name="adj1" fmla="val -115998"/>
              <a:gd name="adj2" fmla="val -196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Može se selektovati samo jedan ob</a:t>
            </a:r>
            <a:r>
              <a:rPr lang="en-US" dirty="0" smtClean="0"/>
              <a:t>je</a:t>
            </a:r>
            <a:r>
              <a:rPr lang="sr-Latn-CS" dirty="0" smtClean="0"/>
              <a:t>kat ili jedna grupa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970" b="74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600200" y="4572000"/>
            <a:ext cx="3581400" cy="1524000"/>
          </a:xfrm>
          <a:prstGeom prst="wedgeRoundRectCallout">
            <a:avLst>
              <a:gd name="adj1" fmla="val -68364"/>
              <a:gd name="adj2" fmla="val -1180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b="3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143000" y="4343400"/>
            <a:ext cx="2895600" cy="990600"/>
          </a:xfrm>
          <a:prstGeom prst="wedgeRoundRectCallout">
            <a:avLst>
              <a:gd name="adj1" fmla="val -62938"/>
              <a:gd name="adj2" fmla="val 1715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Evidencija prisutnosti dece samo za jednu grupu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b="3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5943600" y="3352800"/>
            <a:ext cx="3200400" cy="3276600"/>
          </a:xfrm>
          <a:prstGeom prst="wedgeRoundRectCallout">
            <a:avLst>
              <a:gd name="adj1" fmla="val -63557"/>
              <a:gd name="adj2" fmla="val -289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Ostavljena mesta za:</a:t>
            </a:r>
          </a:p>
          <a:p>
            <a:pPr algn="ctr"/>
            <a:r>
              <a:rPr lang="sr-Latn-CS" dirty="0" smtClean="0"/>
              <a:t>-Potpis lica koje je popunilo obrazac ili </a:t>
            </a:r>
          </a:p>
          <a:p>
            <a:pPr algn="ctr"/>
            <a:r>
              <a:rPr lang="sr-Latn-CS" dirty="0"/>
              <a:t>-</a:t>
            </a:r>
            <a:r>
              <a:rPr lang="sr-Latn-CS" dirty="0" smtClean="0"/>
              <a:t>datum popunjavanja ili</a:t>
            </a:r>
          </a:p>
          <a:p>
            <a:pPr algn="ctr"/>
            <a:r>
              <a:rPr lang="sr-Latn-CS" dirty="0"/>
              <a:t>-</a:t>
            </a:r>
            <a:r>
              <a:rPr lang="sr-Latn-CS" dirty="0" smtClean="0"/>
              <a:t>lica koje je kontrolisalo ili</a:t>
            </a:r>
          </a:p>
          <a:p>
            <a:pPr algn="ctr"/>
            <a:r>
              <a:rPr lang="sr-Latn-CS" dirty="0" smtClean="0"/>
              <a:t>-lica koje je podatke unelo u obračun itd.</a:t>
            </a:r>
          </a:p>
          <a:p>
            <a:pPr algn="ctr"/>
            <a:r>
              <a:rPr lang="sr-Latn-CS" dirty="0" smtClean="0"/>
              <a:t>(slobodna forma) 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81000" y="4114800"/>
            <a:ext cx="3352800" cy="1981200"/>
          </a:xfrm>
          <a:prstGeom prst="wedgeRoundRectCallout">
            <a:avLst>
              <a:gd name="adj1" fmla="val -5305"/>
              <a:gd name="adj2" fmla="val 746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Obrazce odštampati i poslati vaspitnom osoblju na popunjavanje</a:t>
            </a:r>
            <a:r>
              <a:rPr lang="en-US" dirty="0" smtClean="0"/>
              <a:t>.</a:t>
            </a:r>
            <a:endParaRPr lang="sr-Latn-CS" dirty="0" smtClean="0"/>
          </a:p>
          <a:p>
            <a:pPr algn="ctr"/>
            <a:r>
              <a:rPr lang="sr-Latn-CS" dirty="0" smtClean="0"/>
              <a:t>Insistirati na tome da popune i dane dolazaka i dane odsustva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rcRect r="3468" b="46916"/>
          <a:stretch>
            <a:fillRect/>
          </a:stretch>
        </p:blipFill>
        <p:spPr bwMode="auto">
          <a:xfrm>
            <a:off x="0" y="152400"/>
            <a:ext cx="8839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p Arrow Callout 6"/>
          <p:cNvSpPr/>
          <p:nvPr/>
        </p:nvSpPr>
        <p:spPr>
          <a:xfrm>
            <a:off x="2895600" y="5105400"/>
            <a:ext cx="3886200" cy="16002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Primer popunjene evidencije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3. Unos podataka iz evidencije dolazaka u program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5534" r="11650" b="3331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477000" y="914400"/>
            <a:ext cx="2438400" cy="1752600"/>
          </a:xfrm>
          <a:prstGeom prst="accentBorderCallout1">
            <a:avLst>
              <a:gd name="adj1" fmla="val 18750"/>
              <a:gd name="adj2" fmla="val -8333"/>
              <a:gd name="adj3" fmla="val 6265"/>
              <a:gd name="adj4" fmla="val -571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“Evidencija dolazaka”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545" b="191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962400" y="4572000"/>
            <a:ext cx="2743200" cy="1828800"/>
          </a:xfrm>
          <a:prstGeom prst="wedgeRoundRectCallout">
            <a:avLst>
              <a:gd name="adj1" fmla="val -105410"/>
              <a:gd name="adj2" fmla="val 162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Podesiti pretragu po</a:t>
            </a:r>
          </a:p>
          <a:p>
            <a:pPr algn="ctr"/>
            <a:r>
              <a:rPr lang="sr-Latn-CS" dirty="0" smtClean="0"/>
              <a:t> Šifri grupe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1. Formiranje obračunskog perioda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545" b="24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495800" y="4572000"/>
            <a:ext cx="3657600" cy="1143000"/>
          </a:xfrm>
          <a:prstGeom prst="wedgeRoundRectCallout">
            <a:avLst>
              <a:gd name="adj1" fmla="val -76430"/>
              <a:gd name="adj2" fmla="val 195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šifru grupe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545" b="24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Up Arrow Callout 3"/>
          <p:cNvSpPr/>
          <p:nvPr/>
        </p:nvSpPr>
        <p:spPr>
          <a:xfrm>
            <a:off x="1143000" y="3429000"/>
            <a:ext cx="7086600" cy="16002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Prikazana su samo deca koja se nalaze u zadatoj grupi </a:t>
            </a:r>
          </a:p>
          <a:p>
            <a:pPr algn="ctr"/>
            <a:r>
              <a:rPr lang="sr-Latn-CS" dirty="0" smtClean="0"/>
              <a:t>(u ovom slučaju grupa 08)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4464" t="11429" r="1786" b="85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953000" y="3429000"/>
            <a:ext cx="3810000" cy="1600200"/>
          </a:xfrm>
          <a:prstGeom prst="wedgeRoundRectCallout">
            <a:avLst>
              <a:gd name="adj1" fmla="val -48415"/>
              <a:gd name="adj2" fmla="val -722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Direktan unos podataka u polja ove tabele predstavlja najbrži i najjednostavniji način unosa podataka u evidenciju dolazaka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 l="7692" t="6412" r="42308" b="57256"/>
          <a:stretch>
            <a:fillRect/>
          </a:stretch>
        </p:blipFill>
        <p:spPr bwMode="auto">
          <a:xfrm>
            <a:off x="304800" y="609600"/>
            <a:ext cx="5562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eft Arrow Callout 6"/>
          <p:cNvSpPr/>
          <p:nvPr/>
        </p:nvSpPr>
        <p:spPr>
          <a:xfrm>
            <a:off x="5943600" y="685800"/>
            <a:ext cx="2971800" cy="2362200"/>
          </a:xfrm>
          <a:prstGeom prst="leftArrowCallout">
            <a:avLst>
              <a:gd name="adj1" fmla="val 12289"/>
              <a:gd name="adj2" fmla="val 25000"/>
              <a:gd name="adj3" fmla="val 15178"/>
              <a:gd name="adj4" fmla="val 782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Popunjena evidencija dolazaka za selektovanu grupu 08 u programu</a:t>
            </a:r>
            <a:endParaRPr lang="sr-Latn-CS" dirty="0"/>
          </a:p>
        </p:txBody>
      </p:sp>
      <p:sp>
        <p:nvSpPr>
          <p:cNvPr id="8" name="Left Arrow Callout 7"/>
          <p:cNvSpPr/>
          <p:nvPr/>
        </p:nvSpPr>
        <p:spPr>
          <a:xfrm>
            <a:off x="5943600" y="3886200"/>
            <a:ext cx="2971800" cy="2362200"/>
          </a:xfrm>
          <a:prstGeom prst="leftArrowCallout">
            <a:avLst>
              <a:gd name="adj1" fmla="val 12289"/>
              <a:gd name="adj2" fmla="val 25000"/>
              <a:gd name="adj3" fmla="val 15178"/>
              <a:gd name="adj4" fmla="val 782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Popunjena evidencija dolazaka za  grupu 08</a:t>
            </a:r>
            <a:endParaRPr lang="sr-Latn-CS" dirty="0"/>
          </a:p>
        </p:txBody>
      </p:sp>
      <p:pic>
        <p:nvPicPr>
          <p:cNvPr id="11" name="Picture 10"/>
          <p:cNvPicPr/>
          <p:nvPr/>
        </p:nvPicPr>
        <p:blipFill>
          <a:blip r:embed="rId3"/>
          <a:srcRect t="3539" r="3468" b="51635"/>
          <a:stretch>
            <a:fillRect/>
          </a:stretch>
        </p:blipFill>
        <p:spPr bwMode="auto">
          <a:xfrm>
            <a:off x="228600" y="3200400"/>
            <a:ext cx="563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 l="7692" t="6412" r="42308" b="57256"/>
          <a:stretch>
            <a:fillRect/>
          </a:stretch>
        </p:blipFill>
        <p:spPr bwMode="auto">
          <a:xfrm>
            <a:off x="304800" y="609600"/>
            <a:ext cx="5562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/>
          <a:srcRect t="3539" r="3468" b="51635"/>
          <a:stretch>
            <a:fillRect/>
          </a:stretch>
        </p:blipFill>
        <p:spPr bwMode="auto">
          <a:xfrm>
            <a:off x="228600" y="3200400"/>
            <a:ext cx="563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lowchart: Process 5"/>
          <p:cNvSpPr/>
          <p:nvPr/>
        </p:nvSpPr>
        <p:spPr>
          <a:xfrm>
            <a:off x="6477000" y="2133600"/>
            <a:ext cx="2133600" cy="2590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Identičan je redosled dece što olakšava unos</a:t>
            </a:r>
            <a:endParaRPr lang="sr-Latn-CS" dirty="0"/>
          </a:p>
        </p:txBody>
      </p:sp>
      <p:sp>
        <p:nvSpPr>
          <p:cNvPr id="9" name="Right Brace 8"/>
          <p:cNvSpPr/>
          <p:nvPr/>
        </p:nvSpPr>
        <p:spPr>
          <a:xfrm>
            <a:off x="2743200" y="1295400"/>
            <a:ext cx="533400" cy="1371600"/>
          </a:xfrm>
          <a:prstGeom prst="rightBrace">
            <a:avLst>
              <a:gd name="adj1" fmla="val 4159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10" name="Right Brace 9"/>
          <p:cNvSpPr/>
          <p:nvPr/>
        </p:nvSpPr>
        <p:spPr>
          <a:xfrm>
            <a:off x="2590800" y="4572000"/>
            <a:ext cx="533400" cy="1219200"/>
          </a:xfrm>
          <a:prstGeom prst="rightBrace">
            <a:avLst>
              <a:gd name="adj1" fmla="val 44154"/>
              <a:gd name="adj2" fmla="val 511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cxnSp>
        <p:nvCxnSpPr>
          <p:cNvPr id="13" name="Straight Arrow Connector 12"/>
          <p:cNvCxnSpPr>
            <a:endCxn id="9" idx="1"/>
          </p:cNvCxnSpPr>
          <p:nvPr/>
        </p:nvCxnSpPr>
        <p:spPr>
          <a:xfrm rot="10800000">
            <a:off x="3276600" y="1981200"/>
            <a:ext cx="32004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0" idx="1"/>
          </p:cNvCxnSpPr>
          <p:nvPr/>
        </p:nvCxnSpPr>
        <p:spPr>
          <a:xfrm rot="10800000" flipV="1">
            <a:off x="3124200" y="3276599"/>
            <a:ext cx="3352800" cy="1918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sr-Latn-CS" dirty="0" smtClean="0"/>
              <a:t>Drugi način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12245" t="20388" r="5102" b="6978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029200" y="4267200"/>
            <a:ext cx="3733800" cy="1600200"/>
          </a:xfrm>
          <a:prstGeom prst="wedgeRoundRectCallout">
            <a:avLst>
              <a:gd name="adj1" fmla="val -138726"/>
              <a:gd name="adj2" fmla="val 638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taster “Promena”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191000" y="1371600"/>
            <a:ext cx="2667000" cy="1295400"/>
          </a:xfrm>
          <a:prstGeom prst="wedgeRoundRectCallout">
            <a:avLst>
              <a:gd name="adj1" fmla="val -92475"/>
              <a:gd name="adj2" fmla="val -5444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Označiti korisnika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t="3568" r="29524" b="191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257800" y="1676400"/>
            <a:ext cx="3657600" cy="1905000"/>
          </a:xfrm>
          <a:prstGeom prst="wedgeRoundRectCallout">
            <a:avLst>
              <a:gd name="adj1" fmla="val -61742"/>
              <a:gd name="adj2" fmla="val 94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Sa obrasca evidencije dolazaka prepisati podatke o broju dana dolazaka i odsustva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t="3568" r="29524" b="191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334000" y="3810000"/>
            <a:ext cx="3657600" cy="1905000"/>
          </a:xfrm>
          <a:prstGeom prst="wedgeRoundRectCallout">
            <a:avLst>
              <a:gd name="adj1" fmla="val -86742"/>
              <a:gd name="adj2" fmla="val 814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izborom tastera OK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12245" t="20388" r="5102" b="6978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029200" y="4267200"/>
            <a:ext cx="3733800" cy="1600200"/>
          </a:xfrm>
          <a:prstGeom prst="wedgeRoundRectCallout">
            <a:avLst>
              <a:gd name="adj1" fmla="val -157368"/>
              <a:gd name="adj2" fmla="val 630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Unos dece koja se ne nalaze u evidenciji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5534" r="11650" b="3331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477000" y="914400"/>
            <a:ext cx="2362200" cy="1752600"/>
          </a:xfrm>
          <a:prstGeom prst="accentBorderCallout1">
            <a:avLst>
              <a:gd name="adj1" fmla="val 18750"/>
              <a:gd name="adj2" fmla="val -8333"/>
              <a:gd name="adj3" fmla="val -6395"/>
              <a:gd name="adj4" fmla="val -63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“Podaci za obračun”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t="3568" r="29524" b="191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257800" y="1676400"/>
            <a:ext cx="3657600" cy="1905000"/>
          </a:xfrm>
          <a:prstGeom prst="wedgeRoundRectCallout">
            <a:avLst>
              <a:gd name="adj1" fmla="val -78160"/>
              <a:gd name="adj2" fmla="val -378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šifru deteta</a:t>
            </a:r>
          </a:p>
          <a:p>
            <a:pPr algn="ctr"/>
            <a:endParaRPr lang="sr-Latn-CS" dirty="0" smtClean="0"/>
          </a:p>
          <a:p>
            <a:pPr algn="ctr"/>
            <a:r>
              <a:rPr lang="sr-Latn-CS" dirty="0" smtClean="0"/>
              <a:t>Izlaskom iz polja šifre deteta automatski će se upisati podaci o objektu i grupi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t="3568" r="29524" b="191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Callout 3"/>
          <p:cNvSpPr/>
          <p:nvPr/>
        </p:nvSpPr>
        <p:spPr>
          <a:xfrm>
            <a:off x="5562600" y="609600"/>
            <a:ext cx="3429000" cy="6019800"/>
          </a:xfrm>
          <a:prstGeom prst="leftArrowCallout">
            <a:avLst>
              <a:gd name="adj1" fmla="val 22612"/>
              <a:gd name="adj2" fmla="val 36940"/>
              <a:gd name="adj3" fmla="val 14652"/>
              <a:gd name="adj4" fmla="val 725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podatke iz evidencije i potvrditi izborom tastera OK ili ići na sledeći unos</a:t>
            </a:r>
          </a:p>
          <a:p>
            <a:pPr algn="ctr"/>
            <a:endParaRPr lang="sr-Latn-CS" dirty="0" smtClean="0"/>
          </a:p>
          <a:p>
            <a:pPr algn="ctr"/>
            <a:r>
              <a:rPr lang="sr-Latn-CS" dirty="0" smtClean="0"/>
              <a:t>NAPOMENA</a:t>
            </a:r>
          </a:p>
          <a:p>
            <a:pPr algn="ctr"/>
            <a:r>
              <a:rPr lang="sr-Latn-CS" dirty="0" smtClean="0"/>
              <a:t>Broj dana dolazaka i odsustva u zbiru može biti jednak ili manji broju dana iz “podaci za obračun” u parametrima ali ne i veći. Veći broj dana može prouzrokovati grešku u obračunu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4</a:t>
            </a:r>
            <a:r>
              <a:rPr lang="sr-Latn-CS" dirty="0" smtClean="0"/>
              <a:t>. </a:t>
            </a:r>
            <a:r>
              <a:rPr lang="en-US" dirty="0" smtClean="0"/>
              <a:t>I</a:t>
            </a:r>
            <a:r>
              <a:rPr lang="sr-Latn-CS" dirty="0" smtClean="0"/>
              <a:t>zrada obračuna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5534" r="11650" b="3331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477000" y="914400"/>
            <a:ext cx="2438400" cy="1752600"/>
          </a:xfrm>
          <a:prstGeom prst="accentBorderCallout1">
            <a:avLst>
              <a:gd name="adj1" fmla="val 18750"/>
              <a:gd name="adj2" fmla="val -8333"/>
              <a:gd name="adj3" fmla="val 29190"/>
              <a:gd name="adj4" fmla="val -645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“Izrada obračuna”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5556" t="8279" r="14444" b="12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572000" y="1219200"/>
            <a:ext cx="4191000" cy="2362200"/>
          </a:xfrm>
          <a:prstGeom prst="wedgeRoundRectCallout">
            <a:avLst>
              <a:gd name="adj1" fmla="val -78146"/>
              <a:gd name="adj2" fmla="val -235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 padajuće liste izabrati</a:t>
            </a:r>
          </a:p>
          <a:p>
            <a:pPr algn="ctr"/>
            <a:r>
              <a:rPr lang="sr-Latn-CS" dirty="0" smtClean="0"/>
              <a:t> “Obračun dolazaka”</a:t>
            </a:r>
          </a:p>
          <a:p>
            <a:pPr algn="ctr"/>
            <a:endParaRPr lang="sr-Latn-CS" dirty="0" smtClean="0"/>
          </a:p>
          <a:p>
            <a:pPr algn="ctr"/>
            <a:r>
              <a:rPr lang="sr-Latn-CS" dirty="0" smtClean="0"/>
              <a:t>(ili “Obračun dolazaka i zaduženja”)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99" t="10870" r="6593" b="99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876800" y="1600200"/>
            <a:ext cx="3962400" cy="1828800"/>
          </a:xfrm>
          <a:prstGeom prst="wedgeRoundRectCallout">
            <a:avLst>
              <a:gd name="adj1" fmla="val -84115"/>
              <a:gd name="adj2" fmla="val 112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Ukoliko polja za objekat, grupu i dete ostanu nepopunjena program će automatski izraditi obračun za sve</a:t>
            </a:r>
          </a:p>
          <a:p>
            <a:pPr algn="ctr"/>
            <a:r>
              <a:rPr lang="sr-Latn-CS" dirty="0" smtClean="0"/>
              <a:t>-preporučen izbor-</a:t>
            </a:r>
            <a:endParaRPr lang="sr-Latn-CS" dirty="0"/>
          </a:p>
        </p:txBody>
      </p:sp>
      <p:sp>
        <p:nvSpPr>
          <p:cNvPr id="4" name="Right Brace 3"/>
          <p:cNvSpPr/>
          <p:nvPr/>
        </p:nvSpPr>
        <p:spPr>
          <a:xfrm>
            <a:off x="3200400" y="2209800"/>
            <a:ext cx="304800" cy="990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99" t="10870" r="6593" b="99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876800" y="3048000"/>
            <a:ext cx="3962400" cy="1447800"/>
          </a:xfrm>
          <a:prstGeom prst="wedgeRoundRectCallout">
            <a:avLst>
              <a:gd name="adj1" fmla="val -110636"/>
              <a:gd name="adj2" fmla="val -936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 izradu obračuna izborom tastera “Ok”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00" t="8451" r="7000" b="14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724400" y="2209800"/>
            <a:ext cx="4114800" cy="2209800"/>
          </a:xfrm>
          <a:prstGeom prst="wedgeRoundRectCallout">
            <a:avLst>
              <a:gd name="adj1" fmla="val -76392"/>
              <a:gd name="adj2" fmla="val -165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Obračun se može pustiti i selektivno  prema zadatim parametrima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1752600" y="5181600"/>
            <a:ext cx="3962400" cy="1295400"/>
          </a:xfrm>
          <a:prstGeom prst="wedgeRoundRectCallout">
            <a:avLst>
              <a:gd name="adj1" fmla="val -37366"/>
              <a:gd name="adj2" fmla="val -1397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izborom tastera “OK”</a:t>
            </a:r>
            <a:endParaRPr lang="sr-Latn-CS" dirty="0"/>
          </a:p>
        </p:txBody>
      </p:sp>
      <p:sp>
        <p:nvSpPr>
          <p:cNvPr id="6" name="Right Brace 5"/>
          <p:cNvSpPr/>
          <p:nvPr/>
        </p:nvSpPr>
        <p:spPr>
          <a:xfrm>
            <a:off x="3200400" y="2438400"/>
            <a:ext cx="457200" cy="1066800"/>
          </a:xfrm>
          <a:prstGeom prst="rightBrace">
            <a:avLst>
              <a:gd name="adj1" fmla="val 2325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4301" t="10870" r="7527" b="161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6400800" y="3581400"/>
            <a:ext cx="2362200" cy="1524000"/>
          </a:xfrm>
          <a:prstGeom prst="wedgeRoundRectCallout">
            <a:avLst>
              <a:gd name="adj1" fmla="val -105763"/>
              <a:gd name="adj2" fmla="val -10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t="5882" r="3093" b="8824"/>
          <a:stretch>
            <a:fillRect/>
          </a:stretch>
        </p:blipFill>
        <p:spPr bwMode="auto">
          <a:xfrm>
            <a:off x="0" y="15240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nut 2"/>
          <p:cNvSpPr/>
          <p:nvPr/>
        </p:nvSpPr>
        <p:spPr>
          <a:xfrm>
            <a:off x="1905000" y="3886200"/>
            <a:ext cx="4191000" cy="1066800"/>
          </a:xfrm>
          <a:prstGeom prst="donut">
            <a:avLst>
              <a:gd name="adj" fmla="val 109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>
              <a:solidFill>
                <a:schemeClr val="tx1"/>
              </a:solidFill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6172200" y="381000"/>
            <a:ext cx="2971800" cy="3505200"/>
          </a:xfrm>
          <a:prstGeom prst="wedgeRoundRectCallout">
            <a:avLst>
              <a:gd name="adj1" fmla="val -52521"/>
              <a:gd name="adj2" fmla="val 660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UPOZORENJE!!!</a:t>
            </a:r>
          </a:p>
          <a:p>
            <a:pPr algn="ctr"/>
            <a:endParaRPr lang="sr-Latn-CS" dirty="0" smtClean="0"/>
          </a:p>
          <a:p>
            <a:pPr algn="ctr"/>
            <a:r>
              <a:rPr lang="sr-Latn-CS" dirty="0" smtClean="0"/>
              <a:t>Već nakon izrade obračuna dostupan je obračunski listić ali se u nalogu za uplatu ne pojavljuju elementi poziva na broj odobrenja. Da bi se oni ispisali potrebno je izvršiti prepis obračuna u nalog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00" t="5634" r="4000" b="56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495800" y="1828800"/>
            <a:ext cx="4495800" cy="2895600"/>
          </a:xfrm>
          <a:prstGeom prst="wedgeRoundRectCallout">
            <a:avLst>
              <a:gd name="adj1" fmla="val -84909"/>
              <a:gd name="adj2" fmla="val -174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datum rada, godinu i mesec za koji se radi obračun</a:t>
            </a:r>
            <a:endParaRPr lang="sr-Latn-CS" dirty="0"/>
          </a:p>
        </p:txBody>
      </p:sp>
      <p:sp>
        <p:nvSpPr>
          <p:cNvPr id="4" name="Right Brace 3"/>
          <p:cNvSpPr/>
          <p:nvPr/>
        </p:nvSpPr>
        <p:spPr>
          <a:xfrm>
            <a:off x="2590800" y="2286000"/>
            <a:ext cx="3048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/>
          </a:bodyPr>
          <a:lstStyle/>
          <a:p>
            <a:r>
              <a:rPr lang="sr-Latn-CS" dirty="0" smtClean="0"/>
              <a:t>5. Prepis obračuna u nalog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68962"/>
          </a:xfrm>
        </p:spPr>
        <p:txBody>
          <a:bodyPr>
            <a:normAutofit/>
          </a:bodyPr>
          <a:lstStyle/>
          <a:p>
            <a:r>
              <a:rPr lang="sr-Latn-CS" sz="3600" dirty="0" smtClean="0"/>
              <a:t>Za prepis obračuna u nalog potrebno je prvo napraviti vrstu prenosa</a:t>
            </a:r>
            <a:endParaRPr lang="sr-Latn-CS" sz="36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30392" b="19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4114800" y="1981200"/>
            <a:ext cx="3657600" cy="1371600"/>
          </a:xfrm>
          <a:prstGeom prst="accentBorderCallout1">
            <a:avLst>
              <a:gd name="adj1" fmla="val 18750"/>
              <a:gd name="adj2" fmla="val -8333"/>
              <a:gd name="adj3" fmla="val 112500"/>
              <a:gd name="adj4" fmla="val -603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“Vrste prenosa u finansijsko”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990" t="10145" r="990" b="434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648200" y="2133600"/>
            <a:ext cx="4114800" cy="1828800"/>
          </a:xfrm>
          <a:prstGeom prst="wedgeRoundRectCallout">
            <a:avLst>
              <a:gd name="adj1" fmla="val -77881"/>
              <a:gd name="adj2" fmla="val -486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Formirati novu vrstu prenosa sa stavovima za knjiženje koji se koriste prilikom obračuna boravka dece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1828800" y="4572000"/>
            <a:ext cx="3048000" cy="838200"/>
          </a:xfrm>
          <a:prstGeom prst="wedgeRoundRectCallout">
            <a:avLst>
              <a:gd name="adj1" fmla="val -70087"/>
              <a:gd name="adj2" fmla="val 916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Unos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2222" t="6117" r="61111" b="3663"/>
          <a:stretch>
            <a:fillRect/>
          </a:stretch>
        </p:blipFill>
        <p:spPr bwMode="auto">
          <a:xfrm>
            <a:off x="0" y="0"/>
            <a:ext cx="411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/>
          <a:srcRect l="7692" t="4274" r="65385" b="3826"/>
          <a:stretch>
            <a:fillRect/>
          </a:stretch>
        </p:blipFill>
        <p:spPr bwMode="auto">
          <a:xfrm>
            <a:off x="4876800" y="0"/>
            <a:ext cx="4267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ular Callout 3"/>
          <p:cNvSpPr/>
          <p:nvPr/>
        </p:nvSpPr>
        <p:spPr>
          <a:xfrm>
            <a:off x="7620000" y="1143000"/>
            <a:ext cx="1524000" cy="685800"/>
          </a:xfrm>
          <a:prstGeom prst="wedgeRectCallout">
            <a:avLst>
              <a:gd name="adj1" fmla="val -62923"/>
              <a:gd name="adj2" fmla="val -35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Konto potražuje</a:t>
            </a:r>
            <a:endParaRPr lang="sr-Latn-CS" dirty="0"/>
          </a:p>
        </p:txBody>
      </p:sp>
      <p:sp>
        <p:nvSpPr>
          <p:cNvPr id="5" name="Rectangular Callout 4"/>
          <p:cNvSpPr/>
          <p:nvPr/>
        </p:nvSpPr>
        <p:spPr>
          <a:xfrm>
            <a:off x="2438400" y="990600"/>
            <a:ext cx="1524000" cy="685800"/>
          </a:xfrm>
          <a:prstGeom prst="wedgeRectCallout">
            <a:avLst>
              <a:gd name="adj1" fmla="val -62923"/>
              <a:gd name="adj2" fmla="val -35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Konto duguje</a:t>
            </a:r>
            <a:endParaRPr lang="sr-Latn-CS" dirty="0"/>
          </a:p>
        </p:txBody>
      </p:sp>
      <p:sp>
        <p:nvSpPr>
          <p:cNvPr id="6" name="Flowchart: Process 5"/>
          <p:cNvSpPr/>
          <p:nvPr/>
        </p:nvSpPr>
        <p:spPr>
          <a:xfrm>
            <a:off x="3733800" y="2133600"/>
            <a:ext cx="1600200" cy="32766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Podesiti kako je prikazano</a:t>
            </a:r>
          </a:p>
          <a:p>
            <a:pPr algn="ctr"/>
            <a:r>
              <a:rPr lang="sr-Latn-CS" dirty="0" smtClean="0"/>
              <a:t>I potvrditi izborom tastera “OK” za svaki konto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42" t="12423" r="2083" b="52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Up Arrow Callout 3"/>
          <p:cNvSpPr/>
          <p:nvPr/>
        </p:nvSpPr>
        <p:spPr>
          <a:xfrm>
            <a:off x="1371600" y="3352800"/>
            <a:ext cx="6553200" cy="2286000"/>
          </a:xfrm>
          <a:prstGeom prst="upArrowCallout">
            <a:avLst>
              <a:gd name="adj1" fmla="val 25000"/>
              <a:gd name="adj2" fmla="val 24147"/>
              <a:gd name="adj3" fmla="val 23294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Izgled stavova za knjiženje sa </a:t>
            </a:r>
          </a:p>
          <a:p>
            <a:pPr algn="ctr"/>
            <a:r>
              <a:rPr lang="sr-Latn-CS" dirty="0" smtClean="0"/>
              <a:t>šifrom vrste prenosa 50 – Obračun boravka dece</a:t>
            </a:r>
          </a:p>
          <a:p>
            <a:pPr algn="ctr"/>
            <a:endParaRPr lang="sr-Latn-CS" dirty="0" smtClean="0"/>
          </a:p>
          <a:p>
            <a:pPr algn="ctr"/>
            <a:r>
              <a:rPr lang="sr-Latn-CS" dirty="0" smtClean="0"/>
              <a:t>(svaki korisnik može personalizovati stavove za knjiženje shodno sopstvenim potrebama)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151" b="19942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Callout 1 (Border and Accent Bar) 3"/>
          <p:cNvSpPr/>
          <p:nvPr/>
        </p:nvSpPr>
        <p:spPr>
          <a:xfrm>
            <a:off x="5867400" y="1447800"/>
            <a:ext cx="2438400" cy="1828800"/>
          </a:xfrm>
          <a:prstGeom prst="accentBorderCallout1">
            <a:avLst>
              <a:gd name="adj1" fmla="val 18750"/>
              <a:gd name="adj2" fmla="val -8333"/>
              <a:gd name="adj3" fmla="val -3051"/>
              <a:gd name="adj4" fmla="val -596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“Prepis obračuna u nalog”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926" t="6410" r="7407" b="64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733800" y="228600"/>
            <a:ext cx="4038600" cy="1524000"/>
          </a:xfrm>
          <a:prstGeom prst="wedgeRoundRectCallout">
            <a:avLst>
              <a:gd name="adj1" fmla="val -88082"/>
              <a:gd name="adj2" fmla="val 1439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Formirati nalog u likvidaturi</a:t>
            </a:r>
          </a:p>
          <a:p>
            <a:pPr algn="ctr"/>
            <a:endParaRPr lang="sr-Latn-CS" dirty="0" smtClean="0"/>
          </a:p>
          <a:p>
            <a:pPr algn="ctr"/>
            <a:r>
              <a:rPr lang="sr-Latn-CS" dirty="0" smtClean="0"/>
              <a:t>(ovo još uvek nije knjiženje obračuna u finansijskom)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3581400" y="4267200"/>
            <a:ext cx="3505200" cy="914400"/>
          </a:xfrm>
          <a:prstGeom prst="wedgeRoundRectCallout">
            <a:avLst>
              <a:gd name="adj1" fmla="val -100263"/>
              <a:gd name="adj2" fmla="val 6548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VP (2) se ne popunjava</a:t>
            </a:r>
            <a:endParaRPr lang="sr-Latn-C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733800" y="5638800"/>
            <a:ext cx="3886200" cy="990600"/>
          </a:xfrm>
          <a:prstGeom prst="wedgeRoundRectCallout">
            <a:avLst>
              <a:gd name="adj1" fmla="val -111439"/>
              <a:gd name="adj2" fmla="val -63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izborom tastera OK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505200" y="2819400"/>
            <a:ext cx="4419600" cy="1066800"/>
          </a:xfrm>
          <a:prstGeom prst="wedgeRoundRectCallout">
            <a:avLst>
              <a:gd name="adj1" fmla="val -88152"/>
              <a:gd name="adj2" fmla="val 1469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VP koja je prethodno formirana za knjiženje obračuna boravka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53" t="6061" r="2105" b="45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410200" y="4648200"/>
            <a:ext cx="2819400" cy="1524000"/>
          </a:xfrm>
          <a:prstGeom prst="wedgeRoundRectCallout">
            <a:avLst>
              <a:gd name="adj1" fmla="val -72144"/>
              <a:gd name="adj2" fmla="val -995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6.Štampa i distribucija obračunskih listića roditeljima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00" t="5634" r="4000" b="56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495800" y="1828800"/>
            <a:ext cx="4495800" cy="2895600"/>
          </a:xfrm>
          <a:prstGeom prst="wedgeRoundRectCallout">
            <a:avLst>
              <a:gd name="adj1" fmla="val -95101"/>
              <a:gd name="adj2" fmla="val 460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broj radnih dana za obračun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000" b="111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5943600" y="1295400"/>
            <a:ext cx="2514600" cy="1676400"/>
          </a:xfrm>
          <a:prstGeom prst="accentBorderCallout1">
            <a:avLst>
              <a:gd name="adj1" fmla="val 18750"/>
              <a:gd name="adj2" fmla="val -8333"/>
              <a:gd name="adj3" fmla="val 18877"/>
              <a:gd name="adj4" fmla="val -508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“Mesečni obračun”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905" b="64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276600" y="609600"/>
            <a:ext cx="5638800" cy="685800"/>
          </a:xfrm>
          <a:prstGeom prst="wedgeRoundRectCallout">
            <a:avLst>
              <a:gd name="adj1" fmla="val -68430"/>
              <a:gd name="adj2" fmla="val 2710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Ukoliko se ne popune podaci biće izlistani svi obračunski listići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3276600" y="1981200"/>
            <a:ext cx="5638800" cy="2286000"/>
          </a:xfrm>
          <a:prstGeom prst="wedgeRoundRectCallout">
            <a:avLst>
              <a:gd name="adj1" fmla="val -73553"/>
              <a:gd name="adj2" fmla="val 140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1400" dirty="0" smtClean="0"/>
              <a:t>“Prethodno zaduženje do:” povlači saldo (dug ili pretplatu) sa kartice korisnika iz finansijskog na zadat datum</a:t>
            </a:r>
          </a:p>
          <a:p>
            <a:pPr algn="ctr"/>
            <a:r>
              <a:rPr lang="sr-Latn-CS" sz="1400" dirty="0" smtClean="0"/>
              <a:t>-preporuka je da to bude stanje na dan koji je postavljen kao dan rada u podacima za obračun- </a:t>
            </a:r>
          </a:p>
          <a:p>
            <a:pPr algn="ctr"/>
            <a:r>
              <a:rPr lang="sr-Latn-CS" sz="1400" dirty="0" smtClean="0"/>
              <a:t>OBRATITI PAŽNJU kog datuma se obračun knjiži u finansijsko kako ne bi došlo do dupliranja podataka (ako se proknjiži ovaj obračun </a:t>
            </a:r>
            <a:r>
              <a:rPr lang="sr-Latn-CS" sz="1400" u="sng" dirty="0" smtClean="0"/>
              <a:t>pre ili na datum </a:t>
            </a:r>
            <a:r>
              <a:rPr lang="sr-Latn-CS" sz="1400" dirty="0" smtClean="0"/>
              <a:t>koji je zadat u ovom polju a </a:t>
            </a:r>
            <a:r>
              <a:rPr lang="sr-Latn-CS" sz="1400" b="1" u="sng" dirty="0" smtClean="0">
                <a:solidFill>
                  <a:schemeClr val="tx1"/>
                </a:solidFill>
              </a:rPr>
              <a:t>pre</a:t>
            </a:r>
            <a:r>
              <a:rPr lang="sr-Latn-CS" sz="1400" dirty="0" smtClean="0"/>
              <a:t> štampe obračunskih listića, onda će i ovaj obračun biti obuhvaćen u saldu kartice na taj dan što će dovesti do dupliranja zaduženja u obračunskom listiću)  </a:t>
            </a:r>
            <a:endParaRPr lang="sr-Latn-CS" sz="1400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124200" y="4572000"/>
            <a:ext cx="4724400" cy="838200"/>
          </a:xfrm>
          <a:prstGeom prst="wedgeRoundRectCallout">
            <a:avLst>
              <a:gd name="adj1" fmla="val -72831"/>
              <a:gd name="adj2" fmla="val -459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formu uplatnice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1600200" y="5867400"/>
            <a:ext cx="5181600" cy="685800"/>
          </a:xfrm>
          <a:prstGeom prst="wedgeRoundRectCallout">
            <a:avLst>
              <a:gd name="adj1" fmla="val -62185"/>
              <a:gd name="adj2" fmla="val -1444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  <p:sp>
        <p:nvSpPr>
          <p:cNvPr id="7" name="Right Brace 6"/>
          <p:cNvSpPr/>
          <p:nvPr/>
        </p:nvSpPr>
        <p:spPr>
          <a:xfrm>
            <a:off x="1828800" y="2362200"/>
            <a:ext cx="381000" cy="990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4618355" cy="652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Callout 3"/>
          <p:cNvSpPr/>
          <p:nvPr/>
        </p:nvSpPr>
        <p:spPr>
          <a:xfrm>
            <a:off x="5562600" y="228600"/>
            <a:ext cx="2819400" cy="62484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Izgled obračunskog lista</a:t>
            </a:r>
          </a:p>
          <a:p>
            <a:pPr algn="ctr"/>
            <a:endParaRPr lang="sr-Latn-CS" dirty="0" smtClean="0"/>
          </a:p>
          <a:p>
            <a:pPr algn="ctr"/>
            <a:r>
              <a:rPr lang="sr-Latn-CS" dirty="0" smtClean="0"/>
              <a:t>Uplatnica iz dva dela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r="1004" b="33441"/>
          <a:stretch>
            <a:fillRect/>
          </a:stretch>
        </p:blipFill>
        <p:spPr bwMode="auto">
          <a:xfrm>
            <a:off x="228600" y="0"/>
            <a:ext cx="7391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6248400" y="990600"/>
            <a:ext cx="2667000" cy="1066800"/>
          </a:xfrm>
          <a:prstGeom prst="wedgeRoundRectCallout">
            <a:avLst>
              <a:gd name="adj1" fmla="val -63306"/>
              <a:gd name="adj2" fmla="val -528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 Podaci o ustanovi preuzeti iz</a:t>
            </a:r>
          </a:p>
          <a:p>
            <a:pPr algn="ctr"/>
            <a:r>
              <a:rPr lang="sr-Latn-CS" dirty="0" smtClean="0"/>
              <a:t>“Podaci o vrtiću” </a:t>
            </a:r>
            <a:endParaRPr lang="sr-Latn-C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04800" y="990600"/>
            <a:ext cx="2514600" cy="914400"/>
          </a:xfrm>
          <a:prstGeom prst="wedgeRoundRectCallout">
            <a:avLst>
              <a:gd name="adj1" fmla="val 91892"/>
              <a:gd name="adj2" fmla="val -375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Roditelj je označen kao platilac u šifarniku deteta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r="1004" b="33441"/>
          <a:stretch>
            <a:fillRect/>
          </a:stretch>
        </p:blipFill>
        <p:spPr bwMode="auto">
          <a:xfrm>
            <a:off x="228600" y="0"/>
            <a:ext cx="7391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4953000" y="228600"/>
            <a:ext cx="3733800" cy="1828800"/>
          </a:xfrm>
          <a:prstGeom prst="wedgeRoundRectCallout">
            <a:avLst>
              <a:gd name="adj1" fmla="val -81436"/>
              <a:gd name="adj2" fmla="val 1060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Broj obračuna je jedinstven za svakog korisnika.</a:t>
            </a:r>
          </a:p>
          <a:p>
            <a:pPr algn="ctr"/>
            <a:r>
              <a:rPr lang="sr-Latn-CS" dirty="0" smtClean="0"/>
              <a:t>Strukturu broja obračuna čine šifra deteta, mesec i godina obračuna </a:t>
            </a:r>
            <a:endParaRPr lang="sr-Latn-C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81000" y="762000"/>
            <a:ext cx="3276600" cy="1143000"/>
          </a:xfrm>
          <a:prstGeom prst="wedgeRoundRectCallout">
            <a:avLst>
              <a:gd name="adj1" fmla="val 25367"/>
              <a:gd name="adj2" fmla="val 1288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Period </a:t>
            </a:r>
            <a:r>
              <a:rPr lang="sr-Latn-CS" dirty="0" smtClean="0"/>
              <a:t>za koji je urađen obračun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609600" y="3962400"/>
            <a:ext cx="4419600" cy="1600200"/>
          </a:xfrm>
          <a:prstGeom prst="wedgeRoundRectCallout">
            <a:avLst>
              <a:gd name="adj1" fmla="val 51555"/>
              <a:gd name="adj2" fmla="val -978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Adresa platioca iz šifarnika.</a:t>
            </a:r>
          </a:p>
          <a:p>
            <a:pPr algn="ctr"/>
            <a:endParaRPr lang="en-US" dirty="0" smtClean="0"/>
          </a:p>
          <a:p>
            <a:pPr algn="ctr"/>
            <a:r>
              <a:rPr lang="sr-Latn-CS" dirty="0" smtClean="0"/>
              <a:t>Ovo </a:t>
            </a:r>
            <a:r>
              <a:rPr lang="sr-Latn-CS" dirty="0" smtClean="0"/>
              <a:t>polje je pozicionirano za mogućnost slanja obračunskog lista poštom, korišćenjem koverte sa desnim prozorom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r="1004" b="33441"/>
          <a:stretch>
            <a:fillRect/>
          </a:stretch>
        </p:blipFill>
        <p:spPr bwMode="auto">
          <a:xfrm>
            <a:off x="228600" y="0"/>
            <a:ext cx="7391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4800600" y="609600"/>
            <a:ext cx="3733800" cy="838200"/>
          </a:xfrm>
          <a:prstGeom prst="wedgeRoundRectCallout">
            <a:avLst>
              <a:gd name="adj1" fmla="val -46712"/>
              <a:gd name="adj2" fmla="val 1869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Detaljan obračun</a:t>
            </a:r>
            <a:endParaRPr lang="sr-Latn-C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0" y="1066800"/>
            <a:ext cx="3276600" cy="1143000"/>
          </a:xfrm>
          <a:prstGeom prst="wedgeRoundRectCallout">
            <a:avLst>
              <a:gd name="adj1" fmla="val -27115"/>
              <a:gd name="adj2" fmla="val 2470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Ime i prezime deteta kao i broj ugovora kao pravni osnov za izradu obračuna</a:t>
            </a:r>
            <a:endParaRPr lang="sr-Latn-CS" dirty="0"/>
          </a:p>
        </p:txBody>
      </p:sp>
      <p:sp>
        <p:nvSpPr>
          <p:cNvPr id="6" name="Right Brace 5"/>
          <p:cNvSpPr/>
          <p:nvPr/>
        </p:nvSpPr>
        <p:spPr>
          <a:xfrm rot="16200000">
            <a:off x="4305300" y="800100"/>
            <a:ext cx="1143000" cy="4724400"/>
          </a:xfrm>
          <a:prstGeom prst="rightBrace">
            <a:avLst>
              <a:gd name="adj1" fmla="val 79975"/>
              <a:gd name="adj2" fmla="val 506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r="1004" b="33441"/>
          <a:stretch>
            <a:fillRect/>
          </a:stretch>
        </p:blipFill>
        <p:spPr bwMode="auto">
          <a:xfrm>
            <a:off x="228600" y="0"/>
            <a:ext cx="7391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429000" y="1066800"/>
            <a:ext cx="4191000" cy="990600"/>
          </a:xfrm>
          <a:prstGeom prst="wedgeRoundRectCallout">
            <a:avLst>
              <a:gd name="adj1" fmla="val 29143"/>
              <a:gd name="adj2" fmla="val 3423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Obaveštenje o prethodnom zaduženju</a:t>
            </a:r>
          </a:p>
          <a:p>
            <a:pPr algn="ctr"/>
            <a:r>
              <a:rPr lang="sr-Latn-CS" dirty="0" smtClean="0"/>
              <a:t>(saldo analitičke kartice korisnika u finansijkom na dan 31.12.2018.) 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0" y="1066800"/>
            <a:ext cx="3276600" cy="1143000"/>
          </a:xfrm>
          <a:prstGeom prst="wedgeRoundRectCallout">
            <a:avLst>
              <a:gd name="adj1" fmla="val 17869"/>
              <a:gd name="adj2" fmla="val 2876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Mesto i datum izdavanja obračuna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657600" y="5715000"/>
            <a:ext cx="3276600" cy="838200"/>
          </a:xfrm>
          <a:prstGeom prst="wedgeRoundRectCallout">
            <a:avLst>
              <a:gd name="adj1" fmla="val -88310"/>
              <a:gd name="adj2" fmla="val -465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Rokovi za reklamaciju i uplatu</a:t>
            </a:r>
            <a:endParaRPr lang="sr-Latn-C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7467600" y="3581400"/>
            <a:ext cx="1447800" cy="1676400"/>
          </a:xfrm>
          <a:prstGeom prst="wedgeRoundRectCallout">
            <a:avLst>
              <a:gd name="adj1" fmla="val -67337"/>
              <a:gd name="adj2" fmla="val 559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Ukupno zaduženje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64" b="3719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57200" y="4572000"/>
            <a:ext cx="3276600" cy="1295400"/>
          </a:xfrm>
          <a:prstGeom prst="wedgeRoundRectCallout">
            <a:avLst>
              <a:gd name="adj1" fmla="val 30816"/>
              <a:gd name="adj2" fmla="val -1039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Obračun za 12/2018 još uvek nije prenet u finansijsko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6019800" y="3352800"/>
            <a:ext cx="2743200" cy="1981200"/>
          </a:xfrm>
          <a:prstGeom prst="wedgeRoundRectCallout">
            <a:avLst>
              <a:gd name="adj1" fmla="val -60137"/>
              <a:gd name="adj2" fmla="val -82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Saldo kartice na dan 31.12.2018. koji se na obračunskom listiću pojavljuje kao podatak o prethodnom zaduženju </a:t>
            </a:r>
            <a:endParaRPr lang="sr-Latn-CS" dirty="0"/>
          </a:p>
        </p:txBody>
      </p:sp>
      <p:sp>
        <p:nvSpPr>
          <p:cNvPr id="7" name="Flowchart: Process 6"/>
          <p:cNvSpPr/>
          <p:nvPr/>
        </p:nvSpPr>
        <p:spPr>
          <a:xfrm>
            <a:off x="1219200" y="533400"/>
            <a:ext cx="74676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Analitička kartica korisnika u finansijskom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t="49043" r="2654"/>
          <a:stretch>
            <a:fillRect/>
          </a:stretch>
        </p:blipFill>
        <p:spPr bwMode="auto">
          <a:xfrm>
            <a:off x="0" y="381000"/>
            <a:ext cx="6172200" cy="614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143000" y="304800"/>
            <a:ext cx="4191000" cy="1295400"/>
          </a:xfrm>
          <a:prstGeom prst="wedgeRoundRectCallout">
            <a:avLst>
              <a:gd name="adj1" fmla="val -59476"/>
              <a:gd name="adj2" fmla="val 1458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Preporučuje se štampa na papiru koji je predhodno perforiran kako bi se olakšalo odcepljivanje dela za uplatu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6400800" y="381000"/>
            <a:ext cx="2438400" cy="5181600"/>
          </a:xfrm>
          <a:prstGeom prst="wedgeRoundRectCallout">
            <a:avLst>
              <a:gd name="adj1" fmla="val -73502"/>
              <a:gd name="adj2" fmla="val 308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1400" dirty="0" smtClean="0"/>
              <a:t>Poziv na broj (odobrenje) ima sledeću strukturu:</a:t>
            </a:r>
          </a:p>
          <a:p>
            <a:pPr algn="ctr"/>
            <a:r>
              <a:rPr lang="sr-Latn-CS" sz="1400" dirty="0" smtClean="0"/>
              <a:t>20 – kontrolni broj</a:t>
            </a:r>
          </a:p>
          <a:p>
            <a:pPr algn="ctr"/>
            <a:r>
              <a:rPr lang="sr-Latn-CS" sz="1400" dirty="0" smtClean="0"/>
              <a:t>101 – šifra opštine</a:t>
            </a:r>
          </a:p>
          <a:p>
            <a:pPr algn="ctr"/>
            <a:r>
              <a:rPr lang="sr-Latn-CS" sz="1400" dirty="0" smtClean="0"/>
              <a:t>3937 – šifra korisnika</a:t>
            </a:r>
          </a:p>
          <a:p>
            <a:pPr algn="ctr"/>
            <a:r>
              <a:rPr lang="sr-Latn-CS" sz="1400" dirty="0" smtClean="0"/>
              <a:t>301218 – dan, mesec, godina obračuna i</a:t>
            </a:r>
          </a:p>
          <a:p>
            <a:pPr algn="ctr"/>
            <a:r>
              <a:rPr lang="sr-Latn-CS" sz="1400" dirty="0" smtClean="0"/>
              <a:t>0 – oznaka obračuna boravka</a:t>
            </a:r>
          </a:p>
          <a:p>
            <a:pPr algn="ctr"/>
            <a:endParaRPr lang="sr-Latn-CS" sz="1400" dirty="0" smtClean="0"/>
          </a:p>
          <a:p>
            <a:pPr algn="ctr"/>
            <a:r>
              <a:rPr lang="sr-Latn-CS" sz="1400" dirty="0" smtClean="0"/>
              <a:t>Sa ovakvom strukturom moguće je izvršiti uplatu kako na evidencioni račun tako i direktno na račun javnog prihoda sa lakoćom identifikovanja uplatioca uz mogućnost automatskog knjiženja uplata</a:t>
            </a:r>
            <a:endParaRPr lang="sr-Latn-C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917" t="9210" r="4587" b="78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733800" y="1905000"/>
            <a:ext cx="4343400" cy="1981200"/>
          </a:xfrm>
          <a:prstGeom prst="wedgeRoundRectCallout">
            <a:avLst>
              <a:gd name="adj1" fmla="val -90904"/>
              <a:gd name="adj2" fmla="val -208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Preporučuje se štampa po grupama (ukoliko se preko grupnih vaspitača obračuni dostavljaju roditeljima)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00" t="5634" r="4000" b="56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495800" y="1828800"/>
            <a:ext cx="4495800" cy="2895600"/>
          </a:xfrm>
          <a:prstGeom prst="wedgeRoundRectCallout">
            <a:avLst>
              <a:gd name="adj1" fmla="val -85304"/>
              <a:gd name="adj2" fmla="val 332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rokove za plaćanje i reklamaciju </a:t>
            </a:r>
          </a:p>
          <a:p>
            <a:pPr algn="ctr"/>
            <a:endParaRPr lang="sr-Latn-CS" sz="1400" dirty="0" smtClean="0"/>
          </a:p>
          <a:p>
            <a:pPr algn="ctr"/>
            <a:r>
              <a:rPr lang="sr-Latn-CS" sz="1400" dirty="0" smtClean="0"/>
              <a:t>(Ovi podaci se pojavljuju na obračunskom listu u tekstualnoj formi. Ne utiču na obračun i nisu obavezni podaci) </a:t>
            </a:r>
            <a:endParaRPr lang="sr-Latn-CS" sz="1400" dirty="0"/>
          </a:p>
        </p:txBody>
      </p:sp>
      <p:sp>
        <p:nvSpPr>
          <p:cNvPr id="4" name="Right Brace 3"/>
          <p:cNvSpPr/>
          <p:nvPr/>
        </p:nvSpPr>
        <p:spPr>
          <a:xfrm>
            <a:off x="2590800" y="3886200"/>
            <a:ext cx="304800" cy="685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7.Knjiženje obračuna u finansijsko</a:t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sz="2700" dirty="0" smtClean="0"/>
              <a:t>Preporuka je da se knjiženje obračuna u finansijsko vrši nakon štampe obračunskih listića.</a:t>
            </a:r>
            <a:br>
              <a:rPr lang="sr-Latn-CS" sz="2700" dirty="0" smtClean="0"/>
            </a:br>
            <a:r>
              <a:rPr lang="sr-Latn-CS" sz="2700" dirty="0" smtClean="0"/>
              <a:t/>
            </a:r>
            <a:br>
              <a:rPr lang="sr-Latn-CS" sz="2700" dirty="0" smtClean="0"/>
            </a:br>
            <a:r>
              <a:rPr lang="sr-Latn-CS" sz="2700" dirty="0" smtClean="0"/>
              <a:t>Ukoliko se nakon knjiženja obračuna ponovo štampa obračunski list, potrebno je voditi računa o datumu koji se unosi u polje “prethodno zaduženje do:” kako ne bi došlo do dupliranja podataka</a:t>
            </a:r>
            <a:br>
              <a:rPr lang="sr-Latn-CS" sz="2700" dirty="0" smtClean="0"/>
            </a:br>
            <a:r>
              <a:rPr lang="sr-Latn-CS" sz="2700" dirty="0" smtClean="0"/>
              <a:t>(program na saldo kartice dodaje iznos obračuna bez obzira da li je isti već obuhvaćen u saldu kartice)</a:t>
            </a: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151" b="19942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Callout 1 (Border and Accent Bar) 3"/>
          <p:cNvSpPr/>
          <p:nvPr/>
        </p:nvSpPr>
        <p:spPr>
          <a:xfrm>
            <a:off x="5867400" y="1447800"/>
            <a:ext cx="2438400" cy="1828800"/>
          </a:xfrm>
          <a:prstGeom prst="accentBorderCallout1">
            <a:avLst>
              <a:gd name="adj1" fmla="val 18750"/>
              <a:gd name="adj2" fmla="val -8333"/>
              <a:gd name="adj3" fmla="val 17844"/>
              <a:gd name="adj4" fmla="val -601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“Prenos u finansijsko”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667" b="8647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4267200" y="2057400"/>
            <a:ext cx="4876800" cy="1295400"/>
          </a:xfrm>
          <a:prstGeom prst="wedgeRoundRectCallout">
            <a:avLst>
              <a:gd name="adj1" fmla="val -76804"/>
              <a:gd name="adj2" fmla="val -20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nalog iz likvidature </a:t>
            </a:r>
          </a:p>
          <a:p>
            <a:pPr algn="ctr"/>
            <a:r>
              <a:rPr lang="sr-Latn-CS" dirty="0" smtClean="0"/>
              <a:t>(nalog u koji je prepisan obračun)</a:t>
            </a:r>
          </a:p>
          <a:p>
            <a:pPr algn="ctr"/>
            <a:r>
              <a:rPr lang="sr-Latn-CS" dirty="0" smtClean="0"/>
              <a:t>-preporuka je da se vrši izbor naloga tasterom F3 a ne ručnim unosom-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667" b="8647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505200" y="457200"/>
            <a:ext cx="4495800" cy="1295400"/>
          </a:xfrm>
          <a:prstGeom prst="wedgeRoundRectCallout">
            <a:avLst>
              <a:gd name="adj1" fmla="val -86403"/>
              <a:gd name="adj2" fmla="val 21131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Otvoriti nov nalog u finansijskom </a:t>
            </a:r>
          </a:p>
          <a:p>
            <a:pPr algn="ctr"/>
            <a:r>
              <a:rPr lang="sr-Latn-CS" dirty="0" smtClean="0"/>
              <a:t>(nalog u finansijskom može nositi istu oznaku kao i nalog u likvidaturi, izbor je na korisniku) 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267200" y="5105400"/>
            <a:ext cx="4876800" cy="1295400"/>
          </a:xfrm>
          <a:prstGeom prst="wedgeRoundRectCallout">
            <a:avLst>
              <a:gd name="adj1" fmla="val -97793"/>
              <a:gd name="adj2" fmla="val 105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Popuniti i ostala polja kao na slici i</a:t>
            </a:r>
          </a:p>
          <a:p>
            <a:pPr algn="ctr"/>
            <a:r>
              <a:rPr lang="sr-Latn-CS" dirty="0" smtClean="0"/>
              <a:t>potvrditi prenos izborom tastera “OK”</a:t>
            </a:r>
            <a:endParaRPr lang="sr-Latn-C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886200" y="3048000"/>
            <a:ext cx="4953000" cy="1447800"/>
          </a:xfrm>
          <a:prstGeom prst="wedgeRoundRectCallout">
            <a:avLst>
              <a:gd name="adj1" fmla="val -64369"/>
              <a:gd name="adj2" fmla="val 662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OBAVEZNO popuniti polje “Izvor finansiranja” </a:t>
            </a:r>
          </a:p>
          <a:p>
            <a:pPr algn="ctr"/>
            <a:r>
              <a:rPr lang="sr-Latn-CS" dirty="0" smtClean="0"/>
              <a:t>(Ukoliko se ne popuni, nalog će biti prenet u dnevnik ali ne i u glavnu knjigu. Obračun se neće prikazati na analitičkim karticama)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t="6944" r="1905" b="69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362200" y="5410200"/>
            <a:ext cx="6096000" cy="1295400"/>
          </a:xfrm>
          <a:prstGeom prst="wedgeRoundRectCallout">
            <a:avLst>
              <a:gd name="adj1" fmla="val -69191"/>
              <a:gd name="adj2" fmla="val -765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Izgled formiranog naloga.</a:t>
            </a:r>
          </a:p>
          <a:p>
            <a:pPr algn="ctr"/>
            <a:r>
              <a:rPr lang="sr-Latn-CS" dirty="0" smtClean="0"/>
              <a:t>Ukoliko je sve u redu potvrdite izborom tastera “Prenos”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99" t="6623" r="3297" b="72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334000" y="4876800"/>
            <a:ext cx="3200400" cy="1524000"/>
          </a:xfrm>
          <a:prstGeom prst="wedgeRoundRectCallout">
            <a:avLst>
              <a:gd name="adj1" fmla="val -71579"/>
              <a:gd name="adj2" fmla="val -1022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knjiženje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111" t="8279" r="2222" b="72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715000" y="5334000"/>
            <a:ext cx="3124200" cy="1295400"/>
          </a:xfrm>
          <a:prstGeom prst="wedgeRoundRectCallout">
            <a:avLst>
              <a:gd name="adj1" fmla="val -76312"/>
              <a:gd name="adj2" fmla="val -1545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255" b="68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4876800" y="762000"/>
            <a:ext cx="4038600" cy="1905000"/>
          </a:xfrm>
          <a:prstGeom prst="accentBorderCallout1">
            <a:avLst>
              <a:gd name="adj1" fmla="val 18750"/>
              <a:gd name="adj2" fmla="val -8333"/>
              <a:gd name="adj3" fmla="val -10724"/>
              <a:gd name="adj4" fmla="val -36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 finansijskom izabrati “Konta”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804" b="52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657600" y="1066800"/>
            <a:ext cx="5105400" cy="609600"/>
          </a:xfrm>
          <a:prstGeom prst="wedgeRoundRectCallout">
            <a:avLst>
              <a:gd name="adj1" fmla="val -67614"/>
              <a:gd name="adj2" fmla="val 1744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Označiti “Deca”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114800" y="2514600"/>
            <a:ext cx="4876800" cy="1066800"/>
          </a:xfrm>
          <a:prstGeom prst="wedgeRoundRectCallout">
            <a:avLst>
              <a:gd name="adj1" fmla="val -85758"/>
              <a:gd name="adj2" fmla="val 202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konto</a:t>
            </a:r>
            <a:endParaRPr lang="sr-Latn-C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505200" y="4343400"/>
            <a:ext cx="5486400" cy="914400"/>
          </a:xfrm>
          <a:prstGeom prst="wedgeRoundRectCallout">
            <a:avLst>
              <a:gd name="adj1" fmla="val -98694"/>
              <a:gd name="adj2" fmla="val -389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Izbor analitičkog pregleda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352800" y="6019800"/>
            <a:ext cx="5791200" cy="609600"/>
          </a:xfrm>
          <a:prstGeom prst="wedgeRoundRectCallout">
            <a:avLst>
              <a:gd name="adj1" fmla="val -85641"/>
              <a:gd name="adj2" fmla="val -1031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izborom tastera “Pregled”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64" b="3719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Callout 3"/>
          <p:cNvSpPr/>
          <p:nvPr/>
        </p:nvSpPr>
        <p:spPr>
          <a:xfrm>
            <a:off x="6172200" y="762000"/>
            <a:ext cx="2438400" cy="55626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Analitička kartica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00" t="5634" r="4000" b="56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495800" y="2209800"/>
            <a:ext cx="4495800" cy="2133600"/>
          </a:xfrm>
          <a:prstGeom prst="wedgeRoundRectCallout">
            <a:avLst>
              <a:gd name="adj1" fmla="val -108044"/>
              <a:gd name="adj2" fmla="val 709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izborom tastera “OK”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630" b="64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962400" y="4343400"/>
            <a:ext cx="4800600" cy="1219200"/>
          </a:xfrm>
          <a:prstGeom prst="wedgeRoundRectCallout">
            <a:avLst>
              <a:gd name="adj1" fmla="val -98160"/>
              <a:gd name="adj2" fmla="val 93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Zbirno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t="8013" r="14579" b="3839"/>
          <a:stretch>
            <a:fillRect/>
          </a:stretch>
        </p:blipFill>
        <p:spPr bwMode="auto">
          <a:xfrm>
            <a:off x="0" y="228600"/>
            <a:ext cx="9144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Callout 3"/>
          <p:cNvSpPr/>
          <p:nvPr/>
        </p:nvSpPr>
        <p:spPr>
          <a:xfrm>
            <a:off x="6781800" y="609600"/>
            <a:ext cx="2209800" cy="57912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Zbirna kartica konta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/>
          </a:bodyPr>
          <a:lstStyle/>
          <a:p>
            <a:r>
              <a:rPr lang="sr-Latn-CS" dirty="0" smtClean="0"/>
              <a:t>8.Arhiviranje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333" b="145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6096000" y="1066800"/>
            <a:ext cx="2743200" cy="1905000"/>
          </a:xfrm>
          <a:prstGeom prst="accentBorderCallout1">
            <a:avLst>
              <a:gd name="adj1" fmla="val 18750"/>
              <a:gd name="adj2" fmla="val -8333"/>
              <a:gd name="adj3" fmla="val 32978"/>
              <a:gd name="adj4" fmla="val -378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“Arhiviranje obračuna”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926" b="4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429000" y="4953000"/>
            <a:ext cx="4267200" cy="1295400"/>
          </a:xfrm>
          <a:prstGeom prst="wedgeRoundRectCallout">
            <a:avLst>
              <a:gd name="adj1" fmla="val -28509"/>
              <a:gd name="adj2" fmla="val -1060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arhiviranje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00" t="5634" r="4000" b="56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Callout 3"/>
          <p:cNvSpPr/>
          <p:nvPr/>
        </p:nvSpPr>
        <p:spPr>
          <a:xfrm>
            <a:off x="3429000" y="457200"/>
            <a:ext cx="4876800" cy="59436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Arhiviranje je uspešno obavljeno ukoliko se ulaskom u “Podaci za obračun” nakon arhiviranja u svim ovim poljima nalaze nule.</a:t>
            </a:r>
          </a:p>
          <a:p>
            <a:pPr algn="ctr"/>
            <a:endParaRPr lang="sr-Latn-CS" dirty="0" smtClean="0"/>
          </a:p>
          <a:p>
            <a:pPr algn="ctr"/>
            <a:r>
              <a:rPr lang="sr-Latn-CS" dirty="0" smtClean="0"/>
              <a:t>VAŽNO – Prekucavanjem ovih podataka i potvrdom izborom tastera “Ok” biće formiran nov obračunski period ali će se time “pregaziti” prethodni obračun i podaci iz prethodnog obračuna će biti trajno izgubljeni. Kako se ne bi izgubili podaci potrebno je uraditi arhiviranje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>
            <a:normAutofit/>
          </a:bodyPr>
          <a:lstStyle/>
          <a:p>
            <a:r>
              <a:rPr lang="sr-Latn-CS" dirty="0" smtClean="0"/>
              <a:t>Kraj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69" t="9722" r="3738" b="69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81000" y="4495800"/>
            <a:ext cx="3886200" cy="1981200"/>
          </a:xfrm>
          <a:prstGeom prst="wedgeRoundRectCallout">
            <a:avLst>
              <a:gd name="adj1" fmla="val 46616"/>
              <a:gd name="adj2" fmla="val -7875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Izborom tastera “Yes” sva deca koja su u medjuvremenu uneta u šifarnik (novoupisana) će se automatski prepisati u obračun</a:t>
            </a:r>
          </a:p>
          <a:p>
            <a:pPr algn="ctr"/>
            <a:r>
              <a:rPr lang="sr-Latn-CS" dirty="0" smtClean="0">
                <a:solidFill>
                  <a:schemeClr val="bg1"/>
                </a:solidFill>
              </a:rPr>
              <a:t>-preporučen izbor- </a:t>
            </a:r>
            <a:endParaRPr lang="sr-Latn-C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1346</Words>
  <Application>Microsoft Office PowerPoint</Application>
  <PresentationFormat>On-screen Show (4:3)</PresentationFormat>
  <Paragraphs>182</Paragraphs>
  <Slides>86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7" baseType="lpstr">
      <vt:lpstr>Office Theme</vt:lpstr>
      <vt:lpstr>VRTIĆ</vt:lpstr>
      <vt:lpstr>Mesečni obračun boravka deteta u predškolskoj ustanovi se vrši ponavljanjem sledećih postupaka:  1.Formiranje obračunskog perioda 2.Štampanje obrasca “Evidencija dolazaka” 3.Unos podataka iz evidencije dolazaka u program 4.Izrada obračuna 5.Prepis obračuna u nalog 6.Štampa i distribucija obračunskih listića roditeljima 7.Knjiženje obračuna u finansijsko 8.Arhiviranje</vt:lpstr>
      <vt:lpstr>1. Formiranje obračunskog perioda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2. Štampanje obrasca “Evidencija dolazaka”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3. Unos podataka iz evidencije dolazaka u program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Drugi način</vt:lpstr>
      <vt:lpstr>Slide 36</vt:lpstr>
      <vt:lpstr>Slide 37</vt:lpstr>
      <vt:lpstr>Slide 38</vt:lpstr>
      <vt:lpstr>Slide 39</vt:lpstr>
      <vt:lpstr>Slide 40</vt:lpstr>
      <vt:lpstr>Slide 41</vt:lpstr>
      <vt:lpstr>4. Izrada obračuna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5. Prepis obračuna u nalog</vt:lpstr>
      <vt:lpstr>Za prepis obračuna u nalog potrebno je prvo napraviti vrstu prenosa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6.Štampa i distribucija obračunskih listića roditeljima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7.Knjiženje obračuna u finansijsko  Preporuka je da se knjiženje obračuna u finansijsko vrši nakon štampe obračunskih listića.  Ukoliko se nakon knjiženja obračuna ponovo štampa obračunski list, potrebno je voditi računa o datumu koji se unosi u polje “prethodno zaduženje do:” kako ne bi došlo do dupliranja podataka (program na saldo kartice dodaje iznos obračuna bez obzira da li je isti već obuhvaćen u saldu kartice)  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8.Arhiviranje</vt:lpstr>
      <vt:lpstr>Slide 83</vt:lpstr>
      <vt:lpstr>Slide 84</vt:lpstr>
      <vt:lpstr>Slide 85</vt:lpstr>
      <vt:lpstr>Kraj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VRTIĆ</dc:title>
  <dc:creator>User</dc:creator>
  <cp:lastModifiedBy>User</cp:lastModifiedBy>
  <cp:revision>78</cp:revision>
  <dcterms:created xsi:type="dcterms:W3CDTF">2019-01-02T00:03:30Z</dcterms:created>
  <dcterms:modified xsi:type="dcterms:W3CDTF">2019-01-11T20:16:32Z</dcterms:modified>
</cp:coreProperties>
</file>