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310" r:id="rId3"/>
    <p:sldId id="289" r:id="rId4"/>
    <p:sldId id="290" r:id="rId5"/>
    <p:sldId id="292" r:id="rId6"/>
    <p:sldId id="311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06" r:id="rId21"/>
    <p:sldId id="307" r:id="rId22"/>
    <p:sldId id="30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50CC-B7AF-4036-8404-74A95EE07CC7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EE48-293E-484F-BFDC-D168B1BDE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50CC-B7AF-4036-8404-74A95EE07CC7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EE48-293E-484F-BFDC-D168B1BDE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50CC-B7AF-4036-8404-74A95EE07CC7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EE48-293E-484F-BFDC-D168B1BDE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50CC-B7AF-4036-8404-74A95EE07CC7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EE48-293E-484F-BFDC-D168B1BDE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50CC-B7AF-4036-8404-74A95EE07CC7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EE48-293E-484F-BFDC-D168B1BDE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50CC-B7AF-4036-8404-74A95EE07CC7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EE48-293E-484F-BFDC-D168B1BDE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50CC-B7AF-4036-8404-74A95EE07CC7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EE48-293E-484F-BFDC-D168B1BDE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50CC-B7AF-4036-8404-74A95EE07CC7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EE48-293E-484F-BFDC-D168B1BDE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50CC-B7AF-4036-8404-74A95EE07CC7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EE48-293E-484F-BFDC-D168B1BDE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50CC-B7AF-4036-8404-74A95EE07CC7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EE48-293E-484F-BFDC-D168B1BDE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50CC-B7AF-4036-8404-74A95EE07CC7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EE48-293E-484F-BFDC-D168B1BDE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350CC-B7AF-4036-8404-74A95EE07CC7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9EE48-293E-484F-BFDC-D168B1BDE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02362"/>
          </a:xfrm>
        </p:spPr>
        <p:txBody>
          <a:bodyPr/>
          <a:lstStyle/>
          <a:p>
            <a:r>
              <a:rPr lang="sr-Latn-RS" dirty="0" smtClean="0"/>
              <a:t>Knjiženje </a:t>
            </a:r>
            <a:r>
              <a:rPr lang="sr-Latn-RS" dirty="0" smtClean="0"/>
              <a:t>plaćenih računa u FIN</a:t>
            </a:r>
            <a:br>
              <a:rPr lang="sr-Latn-RS" dirty="0" smtClean="0"/>
            </a:br>
            <a:r>
              <a:rPr lang="sr-Latn-RS" sz="3200" dirty="0" smtClean="0"/>
              <a:t>(dve opcije dopune podataka u nalog LIK)</a:t>
            </a:r>
            <a:endParaRPr lang="en-US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14102" t="4855" r="16667" b="17167"/>
          <a:stretch>
            <a:fillRect/>
          </a:stretch>
        </p:blipFill>
        <p:spPr bwMode="auto">
          <a:xfrm>
            <a:off x="0" y="0"/>
            <a:ext cx="89916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ular Callout 2"/>
          <p:cNvSpPr/>
          <p:nvPr/>
        </p:nvSpPr>
        <p:spPr>
          <a:xfrm>
            <a:off x="3962400" y="1143000"/>
            <a:ext cx="4267200" cy="1828800"/>
          </a:xfrm>
          <a:prstGeom prst="wedgeRectCallout">
            <a:avLst>
              <a:gd name="adj1" fmla="val -68613"/>
              <a:gd name="adj2" fmla="val -8406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</a:t>
            </a:r>
            <a:r>
              <a:rPr lang="sr-Latn-RS" dirty="0" smtClean="0"/>
              <a:t>akon upisa datuma plaćanja računi se knjiže u FIN </a:t>
            </a:r>
          </a:p>
          <a:p>
            <a:pPr algn="ctr"/>
            <a:r>
              <a:rPr lang="sr-Latn-RS" sz="1400" dirty="0" smtClean="0"/>
              <a:t>(knjiženje izvoda). </a:t>
            </a:r>
          </a:p>
          <a:p>
            <a:pPr algn="ctr"/>
            <a:endParaRPr lang="sr-Latn-RS" dirty="0" smtClean="0"/>
          </a:p>
          <a:p>
            <a:pPr algn="ctr"/>
            <a:r>
              <a:rPr lang="sr-Latn-RS" dirty="0" smtClean="0"/>
              <a:t>Izabrati Pojedinačno.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14103" t="4855" r="16667" b="13063"/>
          <a:stretch>
            <a:fillRect/>
          </a:stretch>
        </p:blipFill>
        <p:spPr bwMode="auto">
          <a:xfrm>
            <a:off x="152400" y="0"/>
            <a:ext cx="88392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429000" y="1066800"/>
            <a:ext cx="4648200" cy="990600"/>
          </a:xfrm>
          <a:prstGeom prst="wedgeRoundRectCallout">
            <a:avLst>
              <a:gd name="adj1" fmla="val -88143"/>
              <a:gd name="adj2" fmla="val -16233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Izabrati nalog iz LIK</a:t>
            </a:r>
            <a:endParaRPr lang="en-U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3124200" y="2362200"/>
            <a:ext cx="5105400" cy="1143000"/>
          </a:xfrm>
          <a:prstGeom prst="wedgeRoundRectCallout">
            <a:avLst>
              <a:gd name="adj1" fmla="val -80008"/>
              <a:gd name="adj2" fmla="val -73971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Izabrati nalog u FIN i datum naloga </a:t>
            </a:r>
          </a:p>
          <a:p>
            <a:pPr algn="ctr"/>
            <a:r>
              <a:rPr lang="sr-Latn-RS" sz="1400" dirty="0" smtClean="0"/>
              <a:t>(datum izvoda)</a:t>
            </a:r>
            <a:endParaRPr lang="en-US" sz="1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14103" t="4855" r="16667" b="17167"/>
          <a:stretch>
            <a:fillRect/>
          </a:stretch>
        </p:blipFill>
        <p:spPr bwMode="auto">
          <a:xfrm>
            <a:off x="76200" y="0"/>
            <a:ext cx="90678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Up Arrow Callout 2"/>
          <p:cNvSpPr/>
          <p:nvPr/>
        </p:nvSpPr>
        <p:spPr>
          <a:xfrm>
            <a:off x="1676400" y="4724400"/>
            <a:ext cx="6781800" cy="1600200"/>
          </a:xfrm>
          <a:prstGeom prst="up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</a:t>
            </a:r>
            <a:r>
              <a:rPr lang="sr-Latn-RS" dirty="0" smtClean="0"/>
              <a:t>z LIK se ne može otvoriti veći datum od poslednje unetog u FIN</a:t>
            </a:r>
            <a:endParaRPr lang="en-US" dirty="0" smtClean="0"/>
          </a:p>
          <a:p>
            <a:pPr algn="ctr"/>
            <a:r>
              <a:rPr lang="en-US" b="1" dirty="0" err="1" smtClean="0"/>
              <a:t>Samo</a:t>
            </a:r>
            <a:r>
              <a:rPr lang="en-US" b="1" dirty="0" smtClean="0"/>
              <a:t> u </a:t>
            </a:r>
            <a:r>
              <a:rPr lang="en-US" b="1" dirty="0" err="1" smtClean="0"/>
              <a:t>slu</a:t>
            </a:r>
            <a:r>
              <a:rPr lang="sr-Latn-RS" b="1" dirty="0" smtClean="0"/>
              <a:t>čaju pojavljivanja ovog upozorenja važi sledeći slajd</a:t>
            </a:r>
            <a:endParaRPr lang="en-US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14103" t="4855" r="14102" b="2803"/>
          <a:stretch>
            <a:fillRect/>
          </a:stretch>
        </p:blipFill>
        <p:spPr bwMode="auto">
          <a:xfrm>
            <a:off x="152400" y="0"/>
            <a:ext cx="88392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ular Callout 2"/>
          <p:cNvSpPr/>
          <p:nvPr/>
        </p:nvSpPr>
        <p:spPr>
          <a:xfrm>
            <a:off x="1371600" y="4038600"/>
            <a:ext cx="6248400" cy="1295400"/>
          </a:xfrm>
          <a:prstGeom prst="wedgeRectCallout">
            <a:avLst>
              <a:gd name="adj1" fmla="val -58093"/>
              <a:gd name="adj2" fmla="val 110078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Dovoljno je otvoriti </a:t>
            </a:r>
            <a:r>
              <a:rPr lang="sr-Latn-RS" sz="1400" dirty="0" smtClean="0"/>
              <a:t>(bilo koji) </a:t>
            </a:r>
            <a:r>
              <a:rPr lang="sr-Latn-RS" dirty="0" smtClean="0"/>
              <a:t>nalog u FIN sa datumom koji je jednak ili veći od datuma izvoda koji se knjiži</a:t>
            </a:r>
          </a:p>
          <a:p>
            <a:pPr algn="ctr"/>
            <a:r>
              <a:rPr lang="sr-Latn-RS" sz="1400" dirty="0" smtClean="0"/>
              <a:t>npr. </a:t>
            </a:r>
            <a:r>
              <a:rPr lang="en-US" sz="1400" dirty="0" smtClean="0"/>
              <a:t>O</a:t>
            </a:r>
            <a:r>
              <a:rPr lang="sr-Latn-RS" sz="1400" dirty="0" smtClean="0"/>
              <a:t>tvoriti nalog za knjiženje izvoda i prvo proknjižiti prihode ... ili uneti tekući račun...ili uneti fiktivnu stavku koja će se kasnije izbrisati</a:t>
            </a:r>
            <a:endParaRPr lang="en-US" sz="1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14102" t="2803" r="43590" b="33584"/>
          <a:stretch>
            <a:fillRect/>
          </a:stretch>
        </p:blipFill>
        <p:spPr bwMode="auto">
          <a:xfrm>
            <a:off x="228600" y="152400"/>
            <a:ext cx="86868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114800" y="2362200"/>
            <a:ext cx="4648200" cy="3276600"/>
          </a:xfrm>
          <a:prstGeom prst="wedgeRoundRectCallout">
            <a:avLst>
              <a:gd name="adj1" fmla="val -64613"/>
              <a:gd name="adj2" fmla="val -6173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Izabrati Datum stavke – novi</a:t>
            </a:r>
          </a:p>
          <a:p>
            <a:pPr algn="ctr"/>
            <a:r>
              <a:rPr lang="sr-Latn-RS" sz="1400" dirty="0" smtClean="0"/>
              <a:t>(</a:t>
            </a:r>
            <a:r>
              <a:rPr lang="en-US" sz="1400" dirty="0" smtClean="0"/>
              <a:t>V</a:t>
            </a:r>
            <a:r>
              <a:rPr lang="sr-Latn-RS" sz="1400" dirty="0" smtClean="0"/>
              <a:t>ideti uputstvo “LIK-računi” slajd 27)</a:t>
            </a:r>
            <a:endParaRPr lang="sr-Latn-RS" sz="1400" dirty="0"/>
          </a:p>
          <a:p>
            <a:pPr algn="ctr"/>
            <a:endParaRPr lang="sr-Latn-RS" sz="1400" dirty="0" smtClean="0"/>
          </a:p>
          <a:p>
            <a:pPr algn="ctr"/>
            <a:r>
              <a:rPr lang="sr-Latn-RS" sz="1400" dirty="0" smtClean="0"/>
              <a:t>Obzirom da je kod plaćanja računa dokument za knjiženje Izvod Uprave za trezor (u primeru: izvod budžetskog računa br.52), izborom “Datum stavke – novi” se eliminišu potencijalne greške prilikom unosa datuma plaćanja u polje naloga u LIK (videti slajd </a:t>
            </a:r>
            <a:r>
              <a:rPr lang="en-US" sz="1400" dirty="0" smtClean="0"/>
              <a:t>4</a:t>
            </a:r>
            <a:r>
              <a:rPr lang="sr-Latn-RS" sz="1400" dirty="0" smtClean="0"/>
              <a:t> </a:t>
            </a:r>
            <a:r>
              <a:rPr lang="sr-Latn-RS" sz="1400" dirty="0" smtClean="0"/>
              <a:t>i </a:t>
            </a:r>
            <a:r>
              <a:rPr lang="en-US" sz="1400" dirty="0" smtClean="0"/>
              <a:t>8</a:t>
            </a:r>
            <a:r>
              <a:rPr lang="sr-Latn-RS" sz="1400" dirty="0" smtClean="0"/>
              <a:t>)</a:t>
            </a:r>
            <a:endParaRPr lang="en-US" sz="1400" dirty="0"/>
          </a:p>
        </p:txBody>
      </p:sp>
      <p:sp>
        <p:nvSpPr>
          <p:cNvPr id="4" name="Rectangular Callout 3"/>
          <p:cNvSpPr/>
          <p:nvPr/>
        </p:nvSpPr>
        <p:spPr>
          <a:xfrm>
            <a:off x="914400" y="5257800"/>
            <a:ext cx="2819400" cy="838200"/>
          </a:xfrm>
          <a:prstGeom prst="wedgeRectCallout">
            <a:avLst>
              <a:gd name="adj1" fmla="val -4617"/>
              <a:gd name="adj2" fmla="val -120388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Potvrditi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16667" t="13063" r="24359" b="23324"/>
          <a:stretch>
            <a:fillRect/>
          </a:stretch>
        </p:blipFill>
        <p:spPr bwMode="auto">
          <a:xfrm>
            <a:off x="152400" y="76200"/>
            <a:ext cx="88392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lowchart: Process 2"/>
          <p:cNvSpPr/>
          <p:nvPr/>
        </p:nvSpPr>
        <p:spPr>
          <a:xfrm>
            <a:off x="2057400" y="2286000"/>
            <a:ext cx="5257800" cy="1905000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Nalog za prenos je prazan!!!</a:t>
            </a:r>
            <a:endParaRPr lang="en-US" dirty="0"/>
          </a:p>
        </p:txBody>
      </p:sp>
      <p:sp>
        <p:nvSpPr>
          <p:cNvPr id="4" name="Rectangular Callout 3"/>
          <p:cNvSpPr/>
          <p:nvPr/>
        </p:nvSpPr>
        <p:spPr>
          <a:xfrm>
            <a:off x="4419600" y="4724400"/>
            <a:ext cx="3429000" cy="762000"/>
          </a:xfrm>
          <a:prstGeom prst="wedgeRectCallout">
            <a:avLst>
              <a:gd name="adj1" fmla="val 48187"/>
              <a:gd name="adj2" fmla="val 9426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Odustati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12820" t="2803" r="16667" b="29480"/>
          <a:stretch>
            <a:fillRect/>
          </a:stretch>
        </p:blipFill>
        <p:spPr bwMode="auto">
          <a:xfrm>
            <a:off x="152400" y="0"/>
            <a:ext cx="88392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ular Callout 2"/>
          <p:cNvSpPr/>
          <p:nvPr/>
        </p:nvSpPr>
        <p:spPr>
          <a:xfrm>
            <a:off x="2209800" y="1524000"/>
            <a:ext cx="4191000" cy="1219200"/>
          </a:xfrm>
          <a:prstGeom prst="wedgeRectCallout">
            <a:avLst>
              <a:gd name="adj1" fmla="val -4149"/>
              <a:gd name="adj2" fmla="val -1125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Zatvoriti program LIK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35898" t="25375" r="21795" b="19220"/>
          <a:stretch>
            <a:fillRect/>
          </a:stretch>
        </p:blipFill>
        <p:spPr bwMode="auto">
          <a:xfrm>
            <a:off x="152400" y="152400"/>
            <a:ext cx="86868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Callout 2"/>
          <p:cNvSpPr/>
          <p:nvPr/>
        </p:nvSpPr>
        <p:spPr>
          <a:xfrm>
            <a:off x="3962400" y="1066800"/>
            <a:ext cx="4648200" cy="5029200"/>
          </a:xfrm>
          <a:prstGeom prst="left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Ponovo pokrenuti program LIK sa:</a:t>
            </a:r>
          </a:p>
          <a:p>
            <a:pPr algn="ctr"/>
            <a:r>
              <a:rPr lang="sr-Latn-RS" dirty="0" smtClean="0"/>
              <a:t>Šifra: L</a:t>
            </a:r>
          </a:p>
          <a:p>
            <a:pPr algn="ctr"/>
            <a:r>
              <a:rPr lang="sr-Latn-RS" dirty="0" smtClean="0"/>
              <a:t>Lozinka: L2</a:t>
            </a:r>
          </a:p>
          <a:p>
            <a:pPr algn="ctr"/>
            <a:r>
              <a:rPr lang="sr-Latn-RS" dirty="0" smtClean="0"/>
              <a:t>Firma: 1 (tj. firma u kojoj se radi)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19231" t="15116" r="17949" b="8959"/>
          <a:stretch>
            <a:fillRect/>
          </a:stretch>
        </p:blipFill>
        <p:spPr bwMode="auto">
          <a:xfrm>
            <a:off x="152400" y="76200"/>
            <a:ext cx="86868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ular Callout 2"/>
          <p:cNvSpPr/>
          <p:nvPr/>
        </p:nvSpPr>
        <p:spPr>
          <a:xfrm>
            <a:off x="381000" y="533400"/>
            <a:ext cx="3048000" cy="3200400"/>
          </a:xfrm>
          <a:prstGeom prst="wedgeRectCallout">
            <a:avLst>
              <a:gd name="adj1" fmla="val 59685"/>
              <a:gd name="adj2" fmla="val 79788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r-Latn-RS" dirty="0" smtClean="0"/>
          </a:p>
          <a:p>
            <a:pPr algn="ctr"/>
            <a:r>
              <a:rPr lang="sr-Latn-RS" dirty="0" smtClean="0"/>
              <a:t>Pokretanje LIK sa </a:t>
            </a:r>
            <a:r>
              <a:rPr lang="sr-Latn-RS" b="1" dirty="0" smtClean="0"/>
              <a:t>Lozinka: L2 </a:t>
            </a:r>
          </a:p>
          <a:p>
            <a:pPr algn="ctr"/>
            <a:r>
              <a:rPr lang="sr-Latn-RS" dirty="0" smtClean="0"/>
              <a:t>se koristi samo da bi se proknjižila vrsta prenosa uneta u polje VP(2)</a:t>
            </a:r>
          </a:p>
          <a:p>
            <a:pPr algn="ctr"/>
            <a:endParaRPr lang="sr-Latn-RS" dirty="0"/>
          </a:p>
          <a:p>
            <a:pPr algn="ctr"/>
            <a:r>
              <a:rPr lang="sr-Latn-RS" sz="1400" dirty="0" smtClean="0"/>
              <a:t>Zato je moguće prilikom unosa računa uneti šifre vrste prenosa i u polje VP i u polje VP(2) a da ne budu obe vrste prenosa proknjižene istovremeno</a:t>
            </a:r>
          </a:p>
          <a:p>
            <a:pPr algn="ctr"/>
            <a:endParaRPr lang="sr-Latn-RS" sz="1400" dirty="0" smtClean="0"/>
          </a:p>
          <a:p>
            <a:pPr algn="ctr"/>
            <a:r>
              <a:rPr lang="sr-Latn-RS" sz="1400" dirty="0" smtClean="0"/>
              <a:t>(</a:t>
            </a:r>
            <a:r>
              <a:rPr lang="en-US" sz="1400" dirty="0" smtClean="0"/>
              <a:t>V</a:t>
            </a:r>
            <a:r>
              <a:rPr lang="sr-Latn-RS" sz="1400" dirty="0" smtClean="0"/>
              <a:t>ideti uputstvo LIK – računi, </a:t>
            </a:r>
          </a:p>
          <a:p>
            <a:pPr algn="ctr"/>
            <a:r>
              <a:rPr lang="sr-Latn-RS" sz="1400" dirty="0" smtClean="0"/>
              <a:t>slajdovi 20 i 29)</a:t>
            </a:r>
          </a:p>
          <a:p>
            <a:pPr algn="ctr"/>
            <a:endParaRPr lang="sr-Latn-RS" sz="1400" dirty="0" smtClean="0"/>
          </a:p>
          <a:p>
            <a:pPr algn="ctr"/>
            <a:r>
              <a:rPr lang="sr-Latn-R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14773" t="5053" r="28409" b="27568"/>
          <a:stretch>
            <a:fillRect/>
          </a:stretch>
        </p:blipFill>
        <p:spPr bwMode="auto">
          <a:xfrm>
            <a:off x="228600" y="0"/>
            <a:ext cx="87630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Up Arrow Callout 2"/>
          <p:cNvSpPr/>
          <p:nvPr/>
        </p:nvSpPr>
        <p:spPr>
          <a:xfrm>
            <a:off x="914400" y="1676400"/>
            <a:ext cx="7086600" cy="2438400"/>
          </a:xfrm>
          <a:prstGeom prst="up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Nakon pokretanja LIK sa lozinkom: L2 ponoviti proceduru knjiženja u FIN </a:t>
            </a:r>
            <a:r>
              <a:rPr lang="sr-Latn-RS" sz="1400" dirty="0" smtClean="0"/>
              <a:t>(videti slajdove </a:t>
            </a:r>
            <a:r>
              <a:rPr lang="en-US" sz="1400" dirty="0" smtClean="0"/>
              <a:t>10-14</a:t>
            </a:r>
            <a:r>
              <a:rPr lang="sr-Latn-RS" sz="1400" dirty="0" smtClean="0"/>
              <a:t>)</a:t>
            </a:r>
            <a:endParaRPr lang="sr-Latn-RS" sz="1400" dirty="0" smtClean="0"/>
          </a:p>
          <a:p>
            <a:pPr algn="ctr"/>
            <a:r>
              <a:rPr lang="sr-Latn-RS" sz="1400" dirty="0" smtClean="0"/>
              <a:t>Nalog će formirati stavke samo za one račune kod kojih je popunjeno polje “Datum plaćanja” uz uslov da isti nisu prethodno proknjiženi u FIN</a:t>
            </a:r>
          </a:p>
        </p:txBody>
      </p:sp>
      <p:sp>
        <p:nvSpPr>
          <p:cNvPr id="4" name="Rectangular Callout 3"/>
          <p:cNvSpPr/>
          <p:nvPr/>
        </p:nvSpPr>
        <p:spPr>
          <a:xfrm>
            <a:off x="2057400" y="4343400"/>
            <a:ext cx="6400800" cy="1066800"/>
          </a:xfrm>
          <a:prstGeom prst="wedgeRectCallout">
            <a:avLst>
              <a:gd name="adj1" fmla="val -56208"/>
              <a:gd name="adj2" fmla="val 8955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Strane nisu u ravnoteži </a:t>
            </a:r>
          </a:p>
          <a:p>
            <a:pPr algn="ctr"/>
            <a:r>
              <a:rPr lang="sr-Latn-RS" sz="1400" dirty="0" smtClean="0"/>
              <a:t>(u konkretnom primeru za iznos tekućeg računa koji nije unet u VP 02-DOB. izmirenje)</a:t>
            </a:r>
            <a:endParaRPr lang="en-US" sz="1400" dirty="0"/>
          </a:p>
        </p:txBody>
      </p:sp>
      <p:sp>
        <p:nvSpPr>
          <p:cNvPr id="5" name="Rectangular Callout 4"/>
          <p:cNvSpPr/>
          <p:nvPr/>
        </p:nvSpPr>
        <p:spPr>
          <a:xfrm>
            <a:off x="2438400" y="5867400"/>
            <a:ext cx="4038600" cy="533400"/>
          </a:xfrm>
          <a:prstGeom prst="wedgeRectCallout">
            <a:avLst>
              <a:gd name="adj1" fmla="val -65894"/>
              <a:gd name="adj2" fmla="val 1712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Pre prenosa može se izaberati opcija “Pregled”....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1362"/>
          </a:xfrm>
        </p:spPr>
        <p:txBody>
          <a:bodyPr/>
          <a:lstStyle/>
          <a:p>
            <a:r>
              <a:rPr lang="sr-Latn-RS" dirty="0" smtClean="0"/>
              <a:t>Opcija A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14103" t="4855" r="35897" b="4855"/>
          <a:stretch>
            <a:fillRect/>
          </a:stretch>
        </p:blipFill>
        <p:spPr bwMode="auto">
          <a:xfrm>
            <a:off x="228600" y="0"/>
            <a:ext cx="57912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Up Arrow Callout 2"/>
          <p:cNvSpPr/>
          <p:nvPr/>
        </p:nvSpPr>
        <p:spPr>
          <a:xfrm>
            <a:off x="1219200" y="3200400"/>
            <a:ext cx="3886200" cy="1905000"/>
          </a:xfrm>
          <a:prstGeom prst="up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....dobije se forma izveštaja sa svim stavkama koje će biti proknjižene u FIN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14773" t="5053" r="28409" b="27568"/>
          <a:stretch>
            <a:fillRect/>
          </a:stretch>
        </p:blipFill>
        <p:spPr bwMode="auto">
          <a:xfrm>
            <a:off x="228600" y="0"/>
            <a:ext cx="87630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ular Callout 4"/>
          <p:cNvSpPr/>
          <p:nvPr/>
        </p:nvSpPr>
        <p:spPr>
          <a:xfrm>
            <a:off x="2590800" y="3810000"/>
            <a:ext cx="4038600" cy="914400"/>
          </a:xfrm>
          <a:prstGeom prst="wedgeRectCallout">
            <a:avLst>
              <a:gd name="adj1" fmla="val -85428"/>
              <a:gd name="adj2" fmla="val 20166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Izborom “Prenos” i potvrdom akcije knjiženja stavke će biti proknjižene u FIN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49962"/>
          </a:xfrm>
        </p:spPr>
        <p:txBody>
          <a:bodyPr/>
          <a:lstStyle/>
          <a:p>
            <a:r>
              <a:rPr lang="sr-Latn-RS" dirty="0" smtClean="0"/>
              <a:t>Kraj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12821" t="4855" r="11538" b="4855"/>
          <a:stretch>
            <a:fillRect/>
          </a:stretch>
        </p:blipFill>
        <p:spPr bwMode="auto">
          <a:xfrm>
            <a:off x="152400" y="0"/>
            <a:ext cx="88392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1828800" y="2362200"/>
            <a:ext cx="3810000" cy="1143000"/>
          </a:xfrm>
          <a:prstGeom prst="wedgeRoundRectCallout">
            <a:avLst>
              <a:gd name="adj1" fmla="val -71657"/>
              <a:gd name="adj2" fmla="val -125735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Obeležiti plaćenu stavku naloga</a:t>
            </a:r>
            <a:endParaRPr lang="en-U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1524000" y="4572000"/>
            <a:ext cx="3733800" cy="762000"/>
          </a:xfrm>
          <a:prstGeom prst="wedgeRoundRectCallout">
            <a:avLst>
              <a:gd name="adj1" fmla="val -57568"/>
              <a:gd name="adj2" fmla="val 162500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800" b="1" dirty="0" smtClean="0"/>
              <a:t>OPCIJA A</a:t>
            </a:r>
            <a:r>
              <a:rPr lang="sr-Latn-RS" sz="2800" dirty="0" smtClean="0"/>
              <a:t>:</a:t>
            </a:r>
            <a:r>
              <a:rPr lang="sr-Latn-RS" dirty="0" smtClean="0"/>
              <a:t> izabrati “Promena”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19231" t="15116" r="17949" b="8959"/>
          <a:stretch>
            <a:fillRect/>
          </a:stretch>
        </p:blipFill>
        <p:spPr bwMode="auto">
          <a:xfrm>
            <a:off x="152400" y="76200"/>
            <a:ext cx="86868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ular Callout 2"/>
          <p:cNvSpPr/>
          <p:nvPr/>
        </p:nvSpPr>
        <p:spPr>
          <a:xfrm>
            <a:off x="5334000" y="2362200"/>
            <a:ext cx="3276600" cy="990600"/>
          </a:xfrm>
          <a:prstGeom prst="wedgeRectCallout">
            <a:avLst>
              <a:gd name="adj1" fmla="val -68439"/>
              <a:gd name="adj2" fmla="val 5164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Upisati datum plaćanja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19231" t="15116" r="17949" b="8959"/>
          <a:stretch>
            <a:fillRect/>
          </a:stretch>
        </p:blipFill>
        <p:spPr bwMode="auto">
          <a:xfrm>
            <a:off x="152400" y="76200"/>
            <a:ext cx="86868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ular Callout 2"/>
          <p:cNvSpPr/>
          <p:nvPr/>
        </p:nvSpPr>
        <p:spPr>
          <a:xfrm>
            <a:off x="304800" y="2667000"/>
            <a:ext cx="3505200" cy="1828800"/>
          </a:xfrm>
          <a:prstGeom prst="wedgeRectCallout">
            <a:avLst>
              <a:gd name="adj1" fmla="val 48588"/>
              <a:gd name="adj2" fmla="val 6153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Uneti šifru vrste prenosa kojom se knjiži plaćanje računa </a:t>
            </a:r>
            <a:r>
              <a:rPr lang="sr-Latn-RS" sz="1400" dirty="0" smtClean="0"/>
              <a:t> </a:t>
            </a:r>
          </a:p>
          <a:p>
            <a:pPr algn="ctr"/>
            <a:r>
              <a:rPr lang="sr-Latn-RS" sz="1400" dirty="0" smtClean="0"/>
              <a:t>(videti uputstvo “LIK – Šifarnici”, slajd 18 i 19)</a:t>
            </a:r>
          </a:p>
          <a:p>
            <a:pPr algn="ctr"/>
            <a:r>
              <a:rPr lang="sr-Latn-RS" dirty="0"/>
              <a:t>u</a:t>
            </a:r>
            <a:r>
              <a:rPr lang="sr-Latn-RS" dirty="0" smtClean="0"/>
              <a:t>koliko nije prethodno uneta</a:t>
            </a:r>
          </a:p>
          <a:p>
            <a:pPr algn="ctr"/>
            <a:r>
              <a:rPr lang="sr-Latn-RS" sz="1400" dirty="0" smtClean="0"/>
              <a:t>(videti uputstvo “LIK – Računi”, slajd 20)</a:t>
            </a:r>
          </a:p>
          <a:p>
            <a:pPr algn="ctr"/>
            <a:r>
              <a:rPr lang="sr-Latn-RS" dirty="0" smtClean="0"/>
              <a:t> </a:t>
            </a:r>
            <a:endParaRPr lang="en-U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5486400" y="3429000"/>
            <a:ext cx="3581400" cy="2133600"/>
          </a:xfrm>
          <a:prstGeom prst="wedgeRoundRectCallout">
            <a:avLst>
              <a:gd name="adj1" fmla="val -65131"/>
              <a:gd name="adj2" fmla="val 6518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Račun je prethodno ukalkulisan u FIN nalog SL035</a:t>
            </a:r>
          </a:p>
          <a:p>
            <a:pPr algn="ctr"/>
            <a:r>
              <a:rPr lang="sr-Latn-RS" sz="1400" dirty="0" smtClean="0"/>
              <a:t>(videti uputstvo “LIK – Računi” slajd 29)</a:t>
            </a:r>
            <a:endParaRPr lang="en-US" sz="1400" dirty="0"/>
          </a:p>
        </p:txBody>
      </p:sp>
      <p:sp>
        <p:nvSpPr>
          <p:cNvPr id="5" name="Rectangular Callout 4"/>
          <p:cNvSpPr/>
          <p:nvPr/>
        </p:nvSpPr>
        <p:spPr>
          <a:xfrm>
            <a:off x="609600" y="5715000"/>
            <a:ext cx="2438400" cy="609600"/>
          </a:xfrm>
          <a:prstGeom prst="wedgeRectCallout">
            <a:avLst>
              <a:gd name="adj1" fmla="val 64093"/>
              <a:gd name="adj2" fmla="val 56618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Potvrditi OK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1362"/>
          </a:xfrm>
        </p:spPr>
        <p:txBody>
          <a:bodyPr/>
          <a:lstStyle/>
          <a:p>
            <a:r>
              <a:rPr lang="sr-Latn-RS" dirty="0" smtClean="0"/>
              <a:t>Opcija B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12821" t="4855" r="11538" b="4855"/>
          <a:stretch>
            <a:fillRect/>
          </a:stretch>
        </p:blipFill>
        <p:spPr bwMode="auto">
          <a:xfrm>
            <a:off x="152400" y="0"/>
            <a:ext cx="88392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1828800" y="2362200"/>
            <a:ext cx="3810000" cy="1143000"/>
          </a:xfrm>
          <a:prstGeom prst="wedgeRoundRectCallout">
            <a:avLst>
              <a:gd name="adj1" fmla="val -71657"/>
              <a:gd name="adj2" fmla="val -125735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Obeležiti plaćenu stavku naloga</a:t>
            </a:r>
            <a:endParaRPr lang="en-U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990600" y="4191000"/>
            <a:ext cx="3733800" cy="762000"/>
          </a:xfrm>
          <a:prstGeom prst="wedgeRoundRectCallout">
            <a:avLst>
              <a:gd name="adj1" fmla="val -57568"/>
              <a:gd name="adj2" fmla="val 162500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800" b="1" dirty="0" smtClean="0"/>
              <a:t>OPCIJA B:</a:t>
            </a:r>
            <a:r>
              <a:rPr lang="sr-Latn-RS" dirty="0" smtClean="0"/>
              <a:t> Pomeriti klizač u desnu stranu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14103" t="4855" r="14102" b="6907"/>
          <a:stretch>
            <a:fillRect/>
          </a:stretch>
        </p:blipFill>
        <p:spPr bwMode="auto">
          <a:xfrm>
            <a:off x="152400" y="0"/>
            <a:ext cx="89916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ular Callout 2"/>
          <p:cNvSpPr/>
          <p:nvPr/>
        </p:nvSpPr>
        <p:spPr>
          <a:xfrm>
            <a:off x="1371600" y="2819400"/>
            <a:ext cx="5410200" cy="1600200"/>
          </a:xfrm>
          <a:prstGeom prst="wedgeRectCallout">
            <a:avLst>
              <a:gd name="adj1" fmla="val -18302"/>
              <a:gd name="adj2" fmla="val -9324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Pronaći kolonu “Plaćeno dana”</a:t>
            </a:r>
          </a:p>
          <a:p>
            <a:pPr algn="ctr"/>
            <a:r>
              <a:rPr lang="en-US" dirty="0" smtClean="0"/>
              <a:t>P</a:t>
            </a:r>
            <a:r>
              <a:rPr lang="sr-Latn-RS" dirty="0" smtClean="0"/>
              <a:t>ostaviti kursor miša u polje “plaćeno dana” kod plaćene stavke naloga i ukucati datum plaćanja </a:t>
            </a:r>
          </a:p>
          <a:p>
            <a:pPr algn="ctr"/>
            <a:r>
              <a:rPr lang="sr-Latn-RS" sz="1400" dirty="0" smtClean="0"/>
              <a:t>(može se primeniti i opcija Copy/Paste datuma, pogodno kada je više stavki plaćeno i istog dana)</a:t>
            </a:r>
            <a:endParaRPr lang="en-US" sz="1400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2209800" y="5105400"/>
            <a:ext cx="3581400" cy="609600"/>
          </a:xfrm>
          <a:prstGeom prst="wedgeRoundRectCallout">
            <a:avLst>
              <a:gd name="adj1" fmla="val -54876"/>
              <a:gd name="adj2" fmla="val 105147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Pozicija klizača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14102" t="4855" r="14103" b="4855"/>
          <a:stretch>
            <a:fillRect/>
          </a:stretch>
        </p:blipFill>
        <p:spPr bwMode="auto">
          <a:xfrm>
            <a:off x="228600" y="0"/>
            <a:ext cx="87630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ular Callout 2"/>
          <p:cNvSpPr/>
          <p:nvPr/>
        </p:nvSpPr>
        <p:spPr>
          <a:xfrm>
            <a:off x="1219200" y="2743200"/>
            <a:ext cx="5562600" cy="1752600"/>
          </a:xfrm>
          <a:prstGeom prst="wedgeRectCallout">
            <a:avLst>
              <a:gd name="adj1" fmla="val -18302"/>
              <a:gd name="adj2" fmla="val -9324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Pronaći kolonu “VP(2)”</a:t>
            </a:r>
          </a:p>
          <a:p>
            <a:pPr algn="ctr"/>
            <a:r>
              <a:rPr lang="en-US" dirty="0" smtClean="0"/>
              <a:t>P</a:t>
            </a:r>
            <a:r>
              <a:rPr lang="sr-Latn-RS" dirty="0" smtClean="0"/>
              <a:t>ostaviti kursor miša u polje plaćene stavke naloga i ukucati šifru vrste prenosa </a:t>
            </a:r>
          </a:p>
          <a:p>
            <a:pPr algn="ctr"/>
            <a:r>
              <a:rPr lang="sr-Latn-RS" sz="1400" dirty="0" smtClean="0"/>
              <a:t>(može se primeniti i opcija Copy/Paste, pogodno kada je više stavki plaćeno istog dana)</a:t>
            </a:r>
          </a:p>
          <a:p>
            <a:pPr algn="ctr"/>
            <a:r>
              <a:rPr lang="sr-Latn-RS" sz="1400" dirty="0" smtClean="0"/>
              <a:t>Unos podataka na ovaj način ne zahteva neku naknadnu akciju snimanja promena</a:t>
            </a:r>
            <a:endParaRPr lang="en-US" sz="1400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4419600" y="4876800"/>
            <a:ext cx="3581400" cy="609600"/>
          </a:xfrm>
          <a:prstGeom prst="wedgeRoundRectCallout">
            <a:avLst>
              <a:gd name="adj1" fmla="val -54876"/>
              <a:gd name="adj2" fmla="val 105147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Pozicija klizača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558</Words>
  <Application>Microsoft Office PowerPoint</Application>
  <PresentationFormat>On-screen Show (4:3)</PresentationFormat>
  <Paragraphs>66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Knjiženje plaćenih računa u FIN (dve opcije dopune podataka u nalog LIK)</vt:lpstr>
      <vt:lpstr>Opcija A</vt:lpstr>
      <vt:lpstr>Slide 3</vt:lpstr>
      <vt:lpstr>Slide 4</vt:lpstr>
      <vt:lpstr>Slide 5</vt:lpstr>
      <vt:lpstr>Opcija B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Kraj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Plaćanje iz LIK i knjiženje plaćenih računa u FIN</dc:title>
  <dc:creator>Aleksandar</dc:creator>
  <cp:lastModifiedBy>Aleksandar</cp:lastModifiedBy>
  <cp:revision>47</cp:revision>
  <dcterms:created xsi:type="dcterms:W3CDTF">2020-04-07T17:15:14Z</dcterms:created>
  <dcterms:modified xsi:type="dcterms:W3CDTF">2020-04-27T19:21:08Z</dcterms:modified>
</cp:coreProperties>
</file>