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346" r:id="rId6"/>
    <p:sldId id="263" r:id="rId7"/>
    <p:sldId id="278" r:id="rId8"/>
    <p:sldId id="261" r:id="rId9"/>
    <p:sldId id="260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2" r:id="rId21"/>
    <p:sldId id="277" r:id="rId22"/>
    <p:sldId id="276" r:id="rId23"/>
    <p:sldId id="279" r:id="rId24"/>
    <p:sldId id="273" r:id="rId25"/>
    <p:sldId id="275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302" r:id="rId38"/>
    <p:sldId id="291" r:id="rId39"/>
    <p:sldId id="292" r:id="rId40"/>
    <p:sldId id="294" r:id="rId41"/>
    <p:sldId id="293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3" r:id="rId50"/>
    <p:sldId id="304" r:id="rId51"/>
    <p:sldId id="308" r:id="rId52"/>
    <p:sldId id="305" r:id="rId53"/>
    <p:sldId id="306" r:id="rId54"/>
    <p:sldId id="307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47" r:id="rId68"/>
    <p:sldId id="321" r:id="rId69"/>
    <p:sldId id="322" r:id="rId70"/>
    <p:sldId id="323" r:id="rId71"/>
    <p:sldId id="345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48" r:id="rId87"/>
    <p:sldId id="338" r:id="rId88"/>
    <p:sldId id="339" r:id="rId89"/>
    <p:sldId id="343" r:id="rId90"/>
    <p:sldId id="341" r:id="rId91"/>
    <p:sldId id="342" r:id="rId92"/>
    <p:sldId id="344" r:id="rId9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F5FAE-D21A-4B07-BB05-602FB41CE114}" type="datetimeFigureOut">
              <a:rPr lang="sr-Latn-CS" smtClean="0"/>
              <a:pPr/>
              <a:t>11.1.2019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4C2A-E28C-4D0F-A59D-42147A4910C0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VRTIĆ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tx1"/>
                </a:solidFill>
              </a:rPr>
              <a:t>KNJIŽENJE UPLATA</a:t>
            </a:r>
            <a:endParaRPr lang="sr-Latn-C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478" t="11402" r="18478" b="104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04800" y="3810000"/>
            <a:ext cx="4038600" cy="1219200"/>
          </a:xfrm>
          <a:prstGeom prst="wedgeRoundRectCallout">
            <a:avLst>
              <a:gd name="adj1" fmla="val 23294"/>
              <a:gd name="adj2" fmla="val 1555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funkcionalni taster F5 na tastaturi ili kliknuti na F5 Copy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sz="2800" dirty="0" smtClean="0"/>
              <a:t>Ispravno:</a:t>
            </a:r>
            <a:br>
              <a:rPr lang="sr-Latn-CS" sz="2800" dirty="0" smtClean="0"/>
            </a:br>
            <a:r>
              <a:rPr lang="sr-Latn-CS" sz="2800" dirty="0" smtClean="0"/>
              <a:t> 1.Otvoriti sa jedne strane folder “izvodi”</a:t>
            </a:r>
            <a:br>
              <a:rPr lang="sr-Latn-CS" sz="2800" dirty="0" smtClean="0"/>
            </a:br>
            <a:r>
              <a:rPr lang="sr-Latn-CS" sz="2800" dirty="0" smtClean="0"/>
              <a:t>2.Označiti (kliknuti na) zipovan fajl na drugoj strani</a:t>
            </a:r>
            <a:br>
              <a:rPr lang="sr-Latn-CS" sz="2800" dirty="0" smtClean="0"/>
            </a:br>
            <a:r>
              <a:rPr lang="sr-Latn-CS" sz="2800" dirty="0" smtClean="0"/>
              <a:t>3.Izabrati F5 Copy</a:t>
            </a:r>
            <a:br>
              <a:rPr lang="sr-Latn-CS" sz="2800" dirty="0" smtClean="0"/>
            </a:b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 smtClean="0"/>
              <a:t>Neispravno:</a:t>
            </a:r>
            <a:br>
              <a:rPr lang="sr-Latn-CS" sz="2800" dirty="0" smtClean="0"/>
            </a:br>
            <a:r>
              <a:rPr lang="sr-Latn-CS" sz="2800" dirty="0" smtClean="0"/>
              <a:t>1.Označiti zipovan fajl</a:t>
            </a:r>
            <a:br>
              <a:rPr lang="sr-Latn-CS" sz="2800" dirty="0" smtClean="0"/>
            </a:br>
            <a:r>
              <a:rPr lang="sr-Latn-CS" sz="2800" dirty="0" smtClean="0"/>
              <a:t>2.Otvoriti sa druge strane folder “izvodi”</a:t>
            </a:r>
            <a:br>
              <a:rPr lang="sr-Latn-CS" sz="2800" dirty="0" smtClean="0"/>
            </a:br>
            <a:r>
              <a:rPr lang="sr-Latn-CS" sz="2800" dirty="0" smtClean="0"/>
              <a:t>3.Izabrati F5 Copy</a:t>
            </a:r>
            <a:br>
              <a:rPr lang="sr-Latn-CS" sz="2800" dirty="0" smtClean="0"/>
            </a:br>
            <a:r>
              <a:rPr lang="sr-Latn-CS" sz="2800" dirty="0" smtClean="0"/>
              <a:t/>
            </a:r>
            <a:br>
              <a:rPr lang="sr-Latn-CS" sz="2800" dirty="0" smtClean="0"/>
            </a:br>
            <a:endParaRPr lang="sr-Latn-C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085" t="9773" r="18085" b="104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09600" y="4648200"/>
            <a:ext cx="3200400" cy="1219200"/>
          </a:xfrm>
          <a:prstGeom prst="wedgeRoundRectCallout">
            <a:avLst>
              <a:gd name="adj1" fmla="val 17478"/>
              <a:gd name="adj2" fmla="val -916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681" t="11042" r="18681" b="116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Up Arrow Callout 3"/>
          <p:cNvSpPr/>
          <p:nvPr/>
        </p:nvSpPr>
        <p:spPr>
          <a:xfrm>
            <a:off x="381000" y="3657600"/>
            <a:ext cx="3962400" cy="15240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Kopiran zipovan fajl na folderu “Izvodi”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349" t="11250" r="19266" b="1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Process 2"/>
          <p:cNvSpPr/>
          <p:nvPr/>
        </p:nvSpPr>
        <p:spPr>
          <a:xfrm>
            <a:off x="2667000" y="4038600"/>
            <a:ext cx="3810000" cy="1905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Otvoriti identično </a:t>
            </a:r>
            <a:r>
              <a:rPr lang="sr-Latn-CS" dirty="0" smtClean="0"/>
              <a:t> </a:t>
            </a:r>
            <a:r>
              <a:rPr lang="sr-Latn-CS" dirty="0" smtClean="0"/>
              <a:t>levu i desnu stranu kao na slici</a:t>
            </a:r>
            <a:endParaRPr lang="sr-Latn-CS" dirty="0"/>
          </a:p>
        </p:txBody>
      </p:sp>
      <p:sp>
        <p:nvSpPr>
          <p:cNvPr id="4" name="Left-Up Arrow 3"/>
          <p:cNvSpPr/>
          <p:nvPr/>
        </p:nvSpPr>
        <p:spPr>
          <a:xfrm rot="2827001">
            <a:off x="4043311" y="2823061"/>
            <a:ext cx="1125614" cy="112761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349" t="11392" r="18349" b="11392"/>
          <a:stretch>
            <a:fillRect/>
          </a:stretch>
        </p:blipFill>
        <p:spPr bwMode="auto">
          <a:xfrm>
            <a:off x="0" y="22860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457200" y="3352800"/>
            <a:ext cx="3962400" cy="2362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Sa jedne strane (nebitno koje) desnim klikom mišem označiti zipovan fajl (da pocrveni)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349" t="10843" r="18349" b="108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953000" y="914400"/>
            <a:ext cx="3810000" cy="762000"/>
          </a:xfrm>
          <a:prstGeom prst="wedgeRoundRectCallout">
            <a:avLst>
              <a:gd name="adj1" fmla="val -83015"/>
              <a:gd name="adj2" fmla="val -193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421" t="11111" r="18421" b="1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04800" y="4495800"/>
            <a:ext cx="2590800" cy="838200"/>
          </a:xfrm>
          <a:prstGeom prst="wedgeRoundRectCallout">
            <a:avLst>
              <a:gd name="adj1" fmla="val 55638"/>
              <a:gd name="adj2" fmla="val -1011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919" t="11250" r="18919" b="1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981200" y="4800600"/>
            <a:ext cx="5181600" cy="1219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Izgled otpakovanog fajla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919" t="11250" r="18919" b="1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524000" y="4800600"/>
            <a:ext cx="5029200" cy="1143000"/>
          </a:xfrm>
          <a:prstGeom prst="wedgeRoundRectCallout">
            <a:avLst>
              <a:gd name="adj1" fmla="val 46661"/>
              <a:gd name="adj2" fmla="val -1154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Za knjiženje bitno je postojanje izvoda u txt ili xml formatu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sr-Latn-CS" sz="4000" dirty="0" smtClean="0"/>
              <a:t>Knjiženje uplata za boravak deteta u ustanovi u programu TrezorVB može se izvršiti na dva načina:</a:t>
            </a:r>
            <a:br>
              <a:rPr lang="sr-Latn-CS" sz="4000" dirty="0" smtClean="0"/>
            </a:br>
            <a:r>
              <a:rPr lang="sr-Latn-CS" sz="4000" dirty="0" smtClean="0"/>
              <a:t/>
            </a:r>
            <a:br>
              <a:rPr lang="sr-Latn-CS" sz="4000" dirty="0" smtClean="0"/>
            </a:br>
            <a:r>
              <a:rPr lang="sr-Latn-CS" sz="4000" dirty="0" smtClean="0"/>
              <a:t>1.Automatskim učitavanjem izvoda</a:t>
            </a:r>
            <a:br>
              <a:rPr lang="sr-Latn-CS" sz="4000" dirty="0" smtClean="0"/>
            </a:br>
            <a:r>
              <a:rPr lang="sr-Latn-CS" sz="4000" dirty="0" smtClean="0"/>
              <a:t>2.Ručnim unosom </a:t>
            </a:r>
            <a:endParaRPr lang="sr-Latn-C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sr-Latn-CS" dirty="0" smtClean="0"/>
              <a:t>Napomena: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sz="3200" dirty="0"/>
              <a:t>K</a:t>
            </a:r>
            <a:r>
              <a:rPr lang="sr-Latn-CS" sz="3200" dirty="0" smtClean="0"/>
              <a:t>orisnici mogu, shodno svojim navikama, prilagoditi način manipulacije zipovanim datotekama. </a:t>
            </a:r>
            <a:br>
              <a:rPr lang="sr-Latn-CS" sz="3200" dirty="0" smtClean="0"/>
            </a:br>
            <a:r>
              <a:rPr lang="sr-Latn-CS" sz="3200" dirty="0" smtClean="0"/>
              <a:t>Duplim klikom na zipovanu datoteku se može doći do fajla i manipulisati njime ali za potrebe knjiženja u programu TrezorVB zipovan fajl </a:t>
            </a:r>
            <a:r>
              <a:rPr lang="sr-Latn-CS" sz="3200" b="1" u="sng" dirty="0" smtClean="0"/>
              <a:t>mora biti “otpakovan</a:t>
            </a:r>
            <a:r>
              <a:rPr lang="sr-Latn-CS" sz="3600" b="1" u="sng" dirty="0" smtClean="0"/>
              <a:t>”</a:t>
            </a:r>
            <a:endParaRPr lang="sr-Latn-CS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/>
          <a:lstStyle/>
          <a:p>
            <a:r>
              <a:rPr lang="sr-Latn-CS" dirty="0" smtClean="0"/>
              <a:t>Za knjiženje uplata za boravak potrebno je prvo napraviti vrstu prenosa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400" b="1328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971800" y="2209800"/>
            <a:ext cx="5029200" cy="1219200"/>
          </a:xfrm>
          <a:prstGeom prst="wedgeRoundRectCallout">
            <a:avLst>
              <a:gd name="adj1" fmla="val -79511"/>
              <a:gd name="adj2" fmla="val 386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Vrste prenosa u finansijsko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753" b="16143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228600" y="2286000"/>
            <a:ext cx="8229600" cy="2514600"/>
          </a:xfrm>
          <a:prstGeom prst="upArrowCallout">
            <a:avLst>
              <a:gd name="adj1" fmla="val 25000"/>
              <a:gd name="adj2" fmla="val 25000"/>
              <a:gd name="adj3" fmla="val 16789"/>
              <a:gd name="adj4" fmla="val 73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1600" dirty="0" smtClean="0"/>
              <a:t>Formirati vrstu prenosa za uplate boravka</a:t>
            </a:r>
          </a:p>
          <a:p>
            <a:pPr algn="ctr"/>
            <a:r>
              <a:rPr lang="sr-Latn-CS" sz="1600" dirty="0" smtClean="0"/>
              <a:t>(identičan postupak kao i prilikom formiranja vrste prenosa za obračun boravka samo sa kontra stavovima za knjiženje. Videti: Uputstvo Vrtić – obračun boravka)</a:t>
            </a:r>
          </a:p>
          <a:p>
            <a:pPr algn="ctr"/>
            <a:endParaRPr lang="sr-Latn-CS" sz="1600" dirty="0" smtClean="0"/>
          </a:p>
          <a:p>
            <a:pPr algn="ctr"/>
            <a:r>
              <a:rPr lang="sr-Latn-CS" sz="1600" dirty="0" smtClean="0"/>
              <a:t>Ukoliko se stavovi za knjiženje kod korisnika razlikuju od prikazanih, prilagoditi vrstu prenosa sopstvenim potrebama</a:t>
            </a:r>
          </a:p>
          <a:p>
            <a:pPr algn="ctr"/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2037" b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Callout 1 (Border and Accent Bar) 3"/>
          <p:cNvSpPr/>
          <p:nvPr/>
        </p:nvSpPr>
        <p:spPr>
          <a:xfrm>
            <a:off x="5715000" y="1066800"/>
            <a:ext cx="3200400" cy="1828800"/>
          </a:xfrm>
          <a:prstGeom prst="accentBorderCallout1">
            <a:avLst>
              <a:gd name="adj1" fmla="val 18750"/>
              <a:gd name="adj2" fmla="val -8333"/>
              <a:gd name="adj3" fmla="val 23864"/>
              <a:gd name="adj4" fmla="val -266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“Preuzimanje izvoda”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519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667000" y="914400"/>
            <a:ext cx="5638800" cy="1143000"/>
          </a:xfrm>
          <a:prstGeom prst="wedgeRoundRectCallout">
            <a:avLst>
              <a:gd name="adj1" fmla="val -66533"/>
              <a:gd name="adj2" fmla="val -33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format preuzimanja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519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667000" y="1295400"/>
            <a:ext cx="5638800" cy="1143000"/>
          </a:xfrm>
          <a:prstGeom prst="wedgeRoundRectCallout">
            <a:avLst>
              <a:gd name="adj1" fmla="val -66533"/>
              <a:gd name="adj2" fmla="val -33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“Prihod”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519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438400" y="2286000"/>
            <a:ext cx="5638800" cy="1143000"/>
          </a:xfrm>
          <a:prstGeom prst="wedgeRoundRectCallout">
            <a:avLst>
              <a:gd name="adj1" fmla="val -66533"/>
              <a:gd name="adj2" fmla="val -33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Formirati nalog u likvidaturi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519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514600" y="3200400"/>
            <a:ext cx="5638800" cy="1143000"/>
          </a:xfrm>
          <a:prstGeom prst="wedgeRoundRectCallout">
            <a:avLst>
              <a:gd name="adj1" fmla="val -66533"/>
              <a:gd name="adj2" fmla="val -33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</a:t>
            </a:r>
            <a:r>
              <a:rPr lang="sr-Latn-CS" dirty="0" smtClean="0"/>
              <a:t>foriranu šifru </a:t>
            </a:r>
            <a:r>
              <a:rPr lang="sr-Latn-CS" dirty="0" smtClean="0"/>
              <a:t>vrste prenosa za uplate boravka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519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590800" y="3505200"/>
            <a:ext cx="5638800" cy="1143000"/>
          </a:xfrm>
          <a:prstGeom prst="wedgeRoundRectCallout">
            <a:avLst>
              <a:gd name="adj1" fmla="val -66533"/>
              <a:gd name="adj2" fmla="val -33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7338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1.Knjiženje uplata učitavanjem izvoda u program TrezorVB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sz="3100" dirty="0" smtClean="0"/>
              <a:t>Ova opcija se može primeniti samo kod uplata prema instrukciji za plaćanje po modelu 97 iz obračunskog lista</a:t>
            </a:r>
            <a:r>
              <a:rPr lang="sr-Latn-CS" dirty="0" smtClean="0"/>
              <a:t/>
            </a:r>
            <a:br>
              <a:rPr lang="sr-Latn-CS" dirty="0" smtClean="0"/>
            </a:b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519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438400" y="5029200"/>
            <a:ext cx="5638800" cy="1143000"/>
          </a:xfrm>
          <a:prstGeom prst="wedgeRoundRectCallout">
            <a:avLst>
              <a:gd name="adj1" fmla="val -79555"/>
              <a:gd name="adj2" fmla="val -12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202" b="837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581400" y="1600200"/>
            <a:ext cx="4724400" cy="1828800"/>
          </a:xfrm>
          <a:prstGeom prst="wedgeRoundRectCallout">
            <a:avLst>
              <a:gd name="adj1" fmla="val -102358"/>
              <a:gd name="adj2" fmla="val -109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Dupli klik na </a:t>
            </a:r>
            <a:r>
              <a:rPr lang="sr-Latn-CS" dirty="0" smtClean="0"/>
              <a:t>folder “izvodi</a:t>
            </a:r>
            <a:r>
              <a:rPr lang="sr-Latn-CS" dirty="0" smtClean="0"/>
              <a:t>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0812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86200" y="3429000"/>
            <a:ext cx="4876800" cy="1295400"/>
          </a:xfrm>
          <a:prstGeom prst="wedgeRoundRectCallout">
            <a:avLst>
              <a:gd name="adj1" fmla="val -73106"/>
              <a:gd name="adj2" fmla="val 89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Jednim klikom označiti račun i format za knjiženje</a:t>
            </a:r>
          </a:p>
          <a:p>
            <a:pPr algn="ctr"/>
            <a:r>
              <a:rPr lang="sr-Latn-CS" dirty="0" smtClean="0"/>
              <a:t>(u ovom primeru je izabran evidencioni račun za uplatu boravka u .txt formatu)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6162" b="10812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962400" y="3962400"/>
            <a:ext cx="4876800" cy="1219200"/>
          </a:xfrm>
          <a:prstGeom prst="wedgeRoundRectCallout">
            <a:avLst>
              <a:gd name="adj1" fmla="val -96685"/>
              <a:gd name="adj2" fmla="val 410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452" b="1166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657600" y="5486400"/>
            <a:ext cx="4038600" cy="990600"/>
          </a:xfrm>
          <a:prstGeom prst="wedgeRoundRectCallout">
            <a:avLst>
              <a:gd name="adj1" fmla="val -27008"/>
              <a:gd name="adj2" fmla="val -148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752600" y="3276600"/>
            <a:ext cx="6172200" cy="1981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Izgled učitanog izvoda u “sirovom stanju”</a:t>
            </a:r>
          </a:p>
          <a:p>
            <a:pPr algn="ctr"/>
            <a:r>
              <a:rPr lang="sr-Latn-CS" dirty="0" smtClean="0"/>
              <a:t>Pre prenosa u nalog potrebno je napraviti određene provere i izmene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762000" y="3886200"/>
            <a:ext cx="4876800" cy="1066800"/>
          </a:xfrm>
          <a:prstGeom prst="wedgeRoundRectCallout">
            <a:avLst>
              <a:gd name="adj1" fmla="val -43644"/>
              <a:gd name="adj2" fmla="val -1427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Proveriti da li je svuda upisan konto 122111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810000" y="3733800"/>
            <a:ext cx="4876800" cy="1066800"/>
          </a:xfrm>
          <a:prstGeom prst="wedgeRoundRectCallout">
            <a:avLst>
              <a:gd name="adj1" fmla="val -80292"/>
              <a:gd name="adj2" fmla="val 148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Ukoliko je potrebno promeniti konto to se može učiniti korišćenjem ove opcije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762000" y="3886200"/>
            <a:ext cx="4876800" cy="1066800"/>
          </a:xfrm>
          <a:prstGeom prst="wedgeRoundRectCallout">
            <a:avLst>
              <a:gd name="adj1" fmla="val -41655"/>
              <a:gd name="adj2" fmla="val -2414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Prva stavka nema upisan konto 122111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657600" y="4038600"/>
            <a:ext cx="4876800" cy="1066800"/>
          </a:xfrm>
          <a:prstGeom prst="wedgeRoundRectCallout">
            <a:avLst>
              <a:gd name="adj1" fmla="val -73189"/>
              <a:gd name="adj2" fmla="val -2531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Prva stavka nema upisanu ni šifru deteta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70755" cy="652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2"/>
          <a:srcRect l="34852" t="80592" r="7461" b="12410"/>
          <a:stretch>
            <a:fillRect/>
          </a:stretch>
        </p:blipFill>
        <p:spPr bwMode="auto">
          <a:xfrm>
            <a:off x="4343400" y="609600"/>
            <a:ext cx="449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nut 3"/>
          <p:cNvSpPr/>
          <p:nvPr/>
        </p:nvSpPr>
        <p:spPr>
          <a:xfrm>
            <a:off x="1524000" y="5105400"/>
            <a:ext cx="3048000" cy="762000"/>
          </a:xfrm>
          <a:prstGeom prst="donut">
            <a:avLst>
              <a:gd name="adj" fmla="val 104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18002438">
            <a:off x="2409699" y="2915531"/>
            <a:ext cx="4234387" cy="669969"/>
          </a:xfrm>
          <a:prstGeom prst="rightArrow">
            <a:avLst>
              <a:gd name="adj1" fmla="val 10997"/>
              <a:gd name="adj2" fmla="val 501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6" name="Up Arrow Callout 5"/>
          <p:cNvSpPr/>
          <p:nvPr/>
        </p:nvSpPr>
        <p:spPr>
          <a:xfrm>
            <a:off x="4724400" y="1600200"/>
            <a:ext cx="4191000" cy="41148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1600" dirty="0" smtClean="0"/>
              <a:t>Struktura poziva na broj (odobrenje):</a:t>
            </a:r>
          </a:p>
          <a:p>
            <a:pPr algn="ctr"/>
            <a:r>
              <a:rPr lang="sr-Latn-CS" sz="1600" dirty="0" smtClean="0"/>
              <a:t>AABBBCCCCDDDDDDE </a:t>
            </a:r>
          </a:p>
          <a:p>
            <a:pPr algn="ctr"/>
            <a:r>
              <a:rPr lang="sr-Latn-CS" sz="1600" dirty="0" smtClean="0"/>
              <a:t>(20 101 3937 301218 0)</a:t>
            </a:r>
          </a:p>
          <a:p>
            <a:pPr algn="ctr"/>
            <a:r>
              <a:rPr lang="sr-Latn-CS" sz="1600" dirty="0" smtClean="0"/>
              <a:t>AA  – kontrolni broj (20)</a:t>
            </a:r>
          </a:p>
          <a:p>
            <a:pPr algn="ctr"/>
            <a:r>
              <a:rPr lang="sr-Latn-CS" sz="1600" dirty="0" smtClean="0"/>
              <a:t>BBB – šifra opštine (101)</a:t>
            </a:r>
          </a:p>
          <a:p>
            <a:pPr algn="ctr"/>
            <a:r>
              <a:rPr lang="sr-Latn-CS" sz="1600" dirty="0" smtClean="0"/>
              <a:t>CCCC – šifra korisnika (3937)</a:t>
            </a:r>
          </a:p>
          <a:p>
            <a:pPr algn="ctr"/>
            <a:r>
              <a:rPr lang="sr-Latn-CS" sz="1600" dirty="0" smtClean="0"/>
              <a:t>DDDDDDD – dan, mesec, godina obračuna (30.12.18) i</a:t>
            </a:r>
          </a:p>
          <a:p>
            <a:pPr algn="ctr"/>
            <a:r>
              <a:rPr lang="sr-Latn-CS" sz="1600" dirty="0" smtClean="0"/>
              <a:t>E – oznaka obračuna boravka (0)</a:t>
            </a:r>
            <a:endParaRPr lang="sr-Latn-CS" sz="1600" dirty="0"/>
          </a:p>
        </p:txBody>
      </p:sp>
      <p:sp>
        <p:nvSpPr>
          <p:cNvPr id="7" name="Flowchart: Process 6"/>
          <p:cNvSpPr/>
          <p:nvPr/>
        </p:nvSpPr>
        <p:spPr>
          <a:xfrm>
            <a:off x="609600" y="685800"/>
            <a:ext cx="32004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Primer obračunskog listića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657600" y="4038600"/>
            <a:ext cx="4876800" cy="1066800"/>
          </a:xfrm>
          <a:prstGeom prst="wedgeRoundRectCallout">
            <a:avLst>
              <a:gd name="adj1" fmla="val -22621"/>
              <a:gd name="adj2" fmla="val -2492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Uplaćeno je 3.000 dinara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138" t="14286" r="1887" b="23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Callout 2"/>
          <p:cNvSpPr/>
          <p:nvPr/>
        </p:nvSpPr>
        <p:spPr>
          <a:xfrm>
            <a:off x="6781800" y="228600"/>
            <a:ext cx="2362200" cy="66294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Izvod koji se knjiži u .pdf formatu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138" t="14286" r="1887" b="23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nut 3"/>
          <p:cNvSpPr/>
          <p:nvPr/>
        </p:nvSpPr>
        <p:spPr>
          <a:xfrm>
            <a:off x="3124200" y="2514600"/>
            <a:ext cx="9144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>
              <a:solidFill>
                <a:schemeClr val="tx1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4724400" y="4343400"/>
            <a:ext cx="4419600" cy="1295400"/>
          </a:xfrm>
          <a:prstGeom prst="wedgeRoundRectCallout">
            <a:avLst>
              <a:gd name="adj1" fmla="val -64720"/>
              <a:gd name="adj2" fmla="val -1535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Iznos koji je uplaćen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138" t="14286" r="1887" b="23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533400" y="4572000"/>
            <a:ext cx="4419600" cy="1295400"/>
          </a:xfrm>
          <a:prstGeom prst="wedgeRoundRectCallout">
            <a:avLst>
              <a:gd name="adj1" fmla="val 67255"/>
              <a:gd name="adj2" fmla="val -1631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Uplata nije izvršena prema instrukciji za plaćanje sa obračunskog lista i ova uplata se mora ručno proknjižiti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138" t="14286" r="1887" b="23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267200" y="533400"/>
            <a:ext cx="4419600" cy="990600"/>
          </a:xfrm>
          <a:prstGeom prst="wedgeRoundRectCallout">
            <a:avLst>
              <a:gd name="adj1" fmla="val 22741"/>
              <a:gd name="adj2" fmla="val 2186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1400" dirty="0" smtClean="0"/>
              <a:t>Preostalih 5 uplata su izvršene prema instrukciji za plaćanje sa obračunskog lista, nalaze se na učitanom izvodu i biće automatski </a:t>
            </a:r>
            <a:r>
              <a:rPr lang="sr-Latn-CS" sz="1400" dirty="0" smtClean="0"/>
              <a:t>proknjiženo</a:t>
            </a:r>
            <a:endParaRPr lang="sr-Latn-CS" sz="1400" dirty="0"/>
          </a:p>
        </p:txBody>
      </p:sp>
      <p:sp>
        <p:nvSpPr>
          <p:cNvPr id="4" name="Donut 3"/>
          <p:cNvSpPr/>
          <p:nvPr/>
        </p:nvSpPr>
        <p:spPr>
          <a:xfrm>
            <a:off x="3048000" y="2971800"/>
            <a:ext cx="990600" cy="2514600"/>
          </a:xfrm>
          <a:prstGeom prst="donut">
            <a:avLst>
              <a:gd name="adj" fmla="val 88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>
              <a:solidFill>
                <a:schemeClr val="tx1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6781800" y="3429000"/>
            <a:ext cx="9144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9" name="Left Arrow 8"/>
          <p:cNvSpPr/>
          <p:nvPr/>
        </p:nvSpPr>
        <p:spPr>
          <a:xfrm>
            <a:off x="6781800" y="3886200"/>
            <a:ext cx="9144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10" name="Left Arrow 9"/>
          <p:cNvSpPr/>
          <p:nvPr/>
        </p:nvSpPr>
        <p:spPr>
          <a:xfrm>
            <a:off x="6781800" y="4343400"/>
            <a:ext cx="9144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11" name="Left Arrow 10"/>
          <p:cNvSpPr/>
          <p:nvPr/>
        </p:nvSpPr>
        <p:spPr>
          <a:xfrm>
            <a:off x="6781800" y="4724400"/>
            <a:ext cx="9144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12" name="Left Arrow 11"/>
          <p:cNvSpPr/>
          <p:nvPr/>
        </p:nvSpPr>
        <p:spPr>
          <a:xfrm>
            <a:off x="6781800" y="5181600"/>
            <a:ext cx="9144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124200" y="4038600"/>
            <a:ext cx="5410200" cy="1066800"/>
          </a:xfrm>
          <a:prstGeom prst="wedgeRoundRectCallout">
            <a:avLst>
              <a:gd name="adj1" fmla="val -19460"/>
              <a:gd name="adj2" fmla="val -1349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Ovih 5 uplata će biti automatski </a:t>
            </a:r>
            <a:r>
              <a:rPr lang="sr-Latn-CS" dirty="0" smtClean="0"/>
              <a:t>proknjiženo (proveriti da li su podaci identični sa </a:t>
            </a:r>
            <a:r>
              <a:rPr lang="sr-Latn-CS" dirty="0" smtClean="0"/>
              <a:t>uplatama evidentiranim na izvodu u .pdf </a:t>
            </a:r>
            <a:r>
              <a:rPr lang="sr-Latn-CS" dirty="0" smtClean="0"/>
              <a:t>formatu)</a:t>
            </a:r>
            <a:endParaRPr lang="sr-Latn-CS" dirty="0"/>
          </a:p>
        </p:txBody>
      </p:sp>
      <p:sp>
        <p:nvSpPr>
          <p:cNvPr id="5" name="Donut 4"/>
          <p:cNvSpPr/>
          <p:nvPr/>
        </p:nvSpPr>
        <p:spPr>
          <a:xfrm>
            <a:off x="4419600" y="1752600"/>
            <a:ext cx="685800" cy="1295400"/>
          </a:xfrm>
          <a:prstGeom prst="donut">
            <a:avLst>
              <a:gd name="adj" fmla="val 120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657600" y="4038600"/>
            <a:ext cx="4876800" cy="1066800"/>
          </a:xfrm>
          <a:prstGeom prst="wedgeRoundRectCallout">
            <a:avLst>
              <a:gd name="adj1" fmla="val -60974"/>
              <a:gd name="adj2" fmla="val -1609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Svuda ukucati izvor finansiranja 01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071" b="16661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609600" y="4038600"/>
            <a:ext cx="7696200" cy="1447800"/>
          </a:xfrm>
          <a:prstGeom prst="wedgeRoundRectCallout">
            <a:avLst>
              <a:gd name="adj1" fmla="val 15731"/>
              <a:gd name="adj2" fmla="val -1257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Preporuka je da šifra plaćanja svude bude ista </a:t>
            </a:r>
          </a:p>
          <a:p>
            <a:pPr algn="ctr"/>
            <a:r>
              <a:rPr lang="sr-Latn-CS" sz="1400" dirty="0" smtClean="0"/>
              <a:t>(u suprotnom će se uplate grupisati prema šifri plaćanja i biće onoliko prenosa koliko ima različitih šifara plaćanja. Šifra plaćanja ne utiče na tačnost knjiženja već samo na “estetski” izgled naloga i kartice u vidu manjeg broja stavki)</a:t>
            </a:r>
            <a:endParaRPr lang="sr-Latn-C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990600" y="2819400"/>
            <a:ext cx="7010400" cy="1752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Izvod  koji je spreman za prenos u nalog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219200" y="2590800"/>
            <a:ext cx="4876800" cy="1447800"/>
          </a:xfrm>
          <a:prstGeom prst="wedgeRoundRectCallout">
            <a:avLst>
              <a:gd name="adj1" fmla="val -55492"/>
              <a:gd name="adj2" fmla="val -1556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b="1" u="sng" dirty="0" smtClean="0"/>
              <a:t>Ne upisivati </a:t>
            </a:r>
            <a:r>
              <a:rPr lang="sr-Latn-CS" dirty="0" smtClean="0"/>
              <a:t>šifru konta za prvu stavku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r-Latn-CS" dirty="0" smtClean="0"/>
              <a:t>Zipovanu </a:t>
            </a:r>
            <a:r>
              <a:rPr lang="sr-Latn-CS" dirty="0" smtClean="0"/>
              <a:t>datoteku sa izvodima preuzetu od Uprave za trezor sačuvati na nekoj lokaciji u računaru</a:t>
            </a:r>
            <a:br>
              <a:rPr lang="sr-Latn-CS" dirty="0" smtClean="0"/>
            </a:br>
            <a:endParaRPr lang="sr-Latn-C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524000" y="3429000"/>
            <a:ext cx="4876800" cy="914400"/>
          </a:xfrm>
          <a:prstGeom prst="wedgeRoundRectCallout">
            <a:avLst>
              <a:gd name="adj1" fmla="val -33617"/>
              <a:gd name="adj2" fmla="val -3095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Šifru deteta nije dozvoljeno upisati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524000" y="3429000"/>
            <a:ext cx="5181600" cy="914400"/>
          </a:xfrm>
          <a:prstGeom prst="wedgeRoundRectCallout">
            <a:avLst>
              <a:gd name="adj1" fmla="val -47822"/>
              <a:gd name="adj2" fmla="val -19587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Tip analitike je “V” (vrtić tj. </a:t>
            </a:r>
            <a:r>
              <a:rPr lang="sr-Latn-CS" dirty="0"/>
              <a:t>t</a:t>
            </a:r>
            <a:r>
              <a:rPr lang="sr-Latn-CS" dirty="0" smtClean="0"/>
              <a:t>ip analitike “Deca”) što je ispravan pokazatelj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04800" y="3124200"/>
            <a:ext cx="8305800" cy="1447800"/>
          </a:xfrm>
          <a:prstGeom prst="wedgeRoundRectCallout">
            <a:avLst>
              <a:gd name="adj1" fmla="val -21579"/>
              <a:gd name="adj2" fmla="val -1181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Na stavkama koje će biti proknjizene upisan je izvor finansiranja 01 na SVIM stavkama – upis se vrši direktnim ukucavanjem podataka u ova polja</a:t>
            </a:r>
          </a:p>
          <a:p>
            <a:pPr algn="ctr"/>
            <a:endParaRPr lang="sr-Latn-CS" dirty="0" smtClean="0"/>
          </a:p>
          <a:p>
            <a:pPr algn="ctr"/>
            <a:r>
              <a:rPr lang="sr-Latn-CS" sz="1600" dirty="0" smtClean="0"/>
              <a:t> (VAŽNO!!! Ako se ne upiše izvor 01 podaci neće biti vidljivi na analitičkim karticama) </a:t>
            </a:r>
            <a:endParaRPr lang="sr-Latn-C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524000" y="3429000"/>
            <a:ext cx="5715000" cy="914400"/>
          </a:xfrm>
          <a:prstGeom prst="wedgeRoundRectCallout">
            <a:avLst>
              <a:gd name="adj1" fmla="val 747"/>
              <a:gd name="adj2" fmla="val -1928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/>
              <a:t>V</a:t>
            </a:r>
            <a:r>
              <a:rPr lang="sr-Latn-CS" dirty="0" smtClean="0"/>
              <a:t>rsta prenosa koja je formirana za uplatu boravka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524000" y="3429000"/>
            <a:ext cx="4876800" cy="914400"/>
          </a:xfrm>
          <a:prstGeom prst="wedgeRoundRectCallout">
            <a:avLst>
              <a:gd name="adj1" fmla="val 32860"/>
              <a:gd name="adj2" fmla="val -1989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Šifra plaćanja je svuda ista </a:t>
            </a:r>
          </a:p>
          <a:p>
            <a:pPr algn="ctr"/>
            <a:r>
              <a:rPr lang="sr-Latn-CS" dirty="0" smtClean="0"/>
              <a:t>(nije neophodno prilagodjavati)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31" t="11393" r="7120" b="107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1524000" y="3429000"/>
            <a:ext cx="4876800" cy="914400"/>
          </a:xfrm>
          <a:prstGeom prst="wedgeRoundRectCallout">
            <a:avLst>
              <a:gd name="adj1" fmla="val -58901"/>
              <a:gd name="adj2" fmla="val 1313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prenos u nalog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383" b="8510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048000" y="5257800"/>
            <a:ext cx="4191000" cy="1066800"/>
          </a:xfrm>
          <a:prstGeom prst="wedgeRoundRectCallout">
            <a:avLst>
              <a:gd name="adj1" fmla="val -11907"/>
              <a:gd name="adj2" fmla="val -1362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368" b="1436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609600" y="4800600"/>
            <a:ext cx="7848600" cy="18288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Ovo upozorenje će se pojaviti prilikom svakog prenosa izvoda u nalog</a:t>
            </a:r>
          </a:p>
          <a:p>
            <a:pPr algn="ctr"/>
            <a:r>
              <a:rPr lang="sr-Latn-CS" dirty="0" smtClean="0"/>
              <a:t>U ovom slučaju upozorava da prva stavka neće biti preneta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368" b="1436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800600" y="5334000"/>
            <a:ext cx="3276600" cy="1143000"/>
          </a:xfrm>
          <a:prstGeom prst="wedgeRoundRectCallout">
            <a:avLst>
              <a:gd name="adj1" fmla="val -50009"/>
              <a:gd name="adj2" fmla="val -1061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040" b="7888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14800" y="4800600"/>
            <a:ext cx="3962400" cy="1143000"/>
          </a:xfrm>
          <a:prstGeom prst="wedgeRoundRectCallout">
            <a:avLst>
              <a:gd name="adj1" fmla="val -27902"/>
              <a:gd name="adj2" fmla="val -890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Izvod je snimljen u nalogu er250 koji se nalazi u likvidaturi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t="69565" r="794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276600" y="1371600"/>
            <a:ext cx="4267200" cy="3429000"/>
          </a:xfrm>
          <a:prstGeom prst="wedgeRoundRectCallout">
            <a:avLst>
              <a:gd name="adj1" fmla="val -79599"/>
              <a:gd name="adj2" fmla="val 313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Pokrenuti program </a:t>
            </a:r>
          </a:p>
          <a:p>
            <a:pPr algn="ctr"/>
            <a:r>
              <a:rPr lang="sr-Latn-CS" dirty="0" smtClean="0"/>
              <a:t>Total Commander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326" b="20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5029200" y="1066800"/>
            <a:ext cx="3124200" cy="2286000"/>
          </a:xfrm>
          <a:prstGeom prst="accentBorderCallout1">
            <a:avLst>
              <a:gd name="adj1" fmla="val 18750"/>
              <a:gd name="adj2" fmla="val -8333"/>
              <a:gd name="adj3" fmla="val -16591"/>
              <a:gd name="adj4" fmla="val -77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“Pojedinačno”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186" b="825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14800" y="2362200"/>
            <a:ext cx="3657600" cy="990600"/>
          </a:xfrm>
          <a:prstGeom prst="wedgeRoundRectCallout">
            <a:avLst>
              <a:gd name="adj1" fmla="val -82575"/>
              <a:gd name="adj2" fmla="val -326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nalog iz likvidature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186" b="825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14800" y="3352800"/>
            <a:ext cx="3657600" cy="1524000"/>
          </a:xfrm>
          <a:prstGeom prst="wedgeRoundRectCallout">
            <a:avLst>
              <a:gd name="adj1" fmla="val -82196"/>
              <a:gd name="adj2" fmla="val -371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Upisati u nalog u finansijskom</a:t>
            </a:r>
          </a:p>
          <a:p>
            <a:pPr algn="ctr"/>
            <a:r>
              <a:rPr lang="sr-Latn-CS" dirty="0" smtClean="0"/>
              <a:t>(nalog u finansijkom može nositi istu oznaku kao nalog u likvidaturi ali nije obavezujuće)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186" b="825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91000" y="3581400"/>
            <a:ext cx="3657600" cy="990600"/>
          </a:xfrm>
          <a:prstGeom prst="wedgeRoundRectCallout">
            <a:avLst>
              <a:gd name="adj1" fmla="val -82575"/>
              <a:gd name="adj2" fmla="val -326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datum sa izvoda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186" b="825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724400" y="4114800"/>
            <a:ext cx="3657600" cy="990600"/>
          </a:xfrm>
          <a:prstGeom prst="wedgeRoundRectCallout">
            <a:avLst>
              <a:gd name="adj1" fmla="val -82575"/>
              <a:gd name="adj2" fmla="val -326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“Novi”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186" b="825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14800" y="5029200"/>
            <a:ext cx="3657600" cy="990600"/>
          </a:xfrm>
          <a:prstGeom prst="wedgeRoundRectCallout">
            <a:avLst>
              <a:gd name="adj1" fmla="val -82575"/>
              <a:gd name="adj2" fmla="val -326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“OK”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247" b="12644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Up Arrow Callout 5"/>
          <p:cNvSpPr/>
          <p:nvPr/>
        </p:nvSpPr>
        <p:spPr>
          <a:xfrm>
            <a:off x="1371600" y="2438400"/>
            <a:ext cx="6096000" cy="1676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Stavke naloga koje će biti proknjižene u finansijkom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247" b="12644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676400" y="3200400"/>
            <a:ext cx="5562600" cy="914400"/>
          </a:xfrm>
          <a:prstGeom prst="wedgeRoundRectCallout">
            <a:avLst>
              <a:gd name="adj1" fmla="val -60185"/>
              <a:gd name="adj2" fmla="val 928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12.165 + 3.000 koje nisu prenete = 15.165 koliko daje i saldo izvoda evidencionog računa br. 250 koji se knjiži</a:t>
            </a:r>
            <a:endParaRPr lang="sr-Latn-C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10391" t="63463" r="18083" b="25455"/>
          <a:stretch>
            <a:fillRect/>
          </a:stretch>
        </p:blipFill>
        <p:spPr bwMode="auto">
          <a:xfrm>
            <a:off x="381000" y="5410200"/>
            <a:ext cx="8077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978396">
            <a:off x="3828171" y="4300009"/>
            <a:ext cx="621614" cy="1846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247" b="12644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676400" y="3200400"/>
            <a:ext cx="5562600" cy="914400"/>
          </a:xfrm>
          <a:prstGeom prst="wedgeRoundRectCallout">
            <a:avLst>
              <a:gd name="adj1" fmla="val -68404"/>
              <a:gd name="adj2" fmla="val 1291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“Prenos”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9375" b="21681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295400" y="5638800"/>
            <a:ext cx="2438400" cy="1066800"/>
          </a:xfrm>
          <a:prstGeom prst="wedgeRoundRectCallout">
            <a:avLst>
              <a:gd name="adj1" fmla="val 78599"/>
              <a:gd name="adj2" fmla="val -1011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9266" t="10127" r="18349" b="113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10000" y="2590800"/>
            <a:ext cx="4572000" cy="1752600"/>
          </a:xfrm>
          <a:prstGeom prst="wedgeRoundRectCallout">
            <a:avLst>
              <a:gd name="adj1" fmla="val -110227"/>
              <a:gd name="adj2" fmla="val -266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 TrezorVB napraviti folder “izvodi”</a:t>
            </a:r>
            <a:endParaRPr lang="sr-Latn-CS" dirty="0"/>
          </a:p>
        </p:txBody>
      </p:sp>
      <p:sp>
        <p:nvSpPr>
          <p:cNvPr id="5" name="Right Arrow 4"/>
          <p:cNvSpPr/>
          <p:nvPr/>
        </p:nvSpPr>
        <p:spPr>
          <a:xfrm rot="5400000">
            <a:off x="4648200" y="5257800"/>
            <a:ext cx="2133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9474" b="17696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914400" y="5334000"/>
            <a:ext cx="4114800" cy="1219200"/>
          </a:xfrm>
          <a:prstGeom prst="wedgeRoundRectCallout">
            <a:avLst>
              <a:gd name="adj1" fmla="val 45026"/>
              <a:gd name="adj2" fmla="val -886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Nalog je proknjižen u finansijskom</a:t>
            </a:r>
          </a:p>
          <a:p>
            <a:pPr algn="ctr"/>
            <a:r>
              <a:rPr lang="sr-Latn-CS" dirty="0" smtClean="0"/>
              <a:t>Potvrditi izborom tastera “OK”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919" t="11250" r="18919" b="1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1447800" y="4419600"/>
            <a:ext cx="5334000" cy="1295400"/>
          </a:xfrm>
          <a:prstGeom prst="wedgeRoundRectCallout">
            <a:avLst>
              <a:gd name="adj1" fmla="val 49037"/>
              <a:gd name="adj2" fmla="val 1116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Nakon završenog knjiženja snimljeni izvodi se mogu obrisati (ili otvoriti podfolder “arhiva izvoda” i tu skladištiti) kako ne bi otežavali pretragu i izbor prilikom narednog knjiženja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sr-Latn-CS" dirty="0" smtClean="0"/>
              <a:t>2. Ručno knjiženje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2581" b="3429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2362200" y="1219200"/>
            <a:ext cx="4343400" cy="1600200"/>
          </a:xfrm>
          <a:prstGeom prst="accentBorderCallout1">
            <a:avLst>
              <a:gd name="adj1" fmla="val 18750"/>
              <a:gd name="adj2" fmla="val -8333"/>
              <a:gd name="adj3" fmla="val -24297"/>
              <a:gd name="adj4" fmla="val -31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</a:t>
            </a:r>
          </a:p>
          <a:p>
            <a:pPr algn="ctr"/>
            <a:r>
              <a:rPr lang="sr-Latn-CS" dirty="0" smtClean="0"/>
              <a:t>“Nalozi”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4033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514600" y="914400"/>
            <a:ext cx="6096000" cy="1524000"/>
          </a:xfrm>
          <a:prstGeom prst="wedgeRoundRectCallout">
            <a:avLst>
              <a:gd name="adj1" fmla="val -62925"/>
              <a:gd name="adj2" fmla="val -486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Formirati nov nalog ukoliko se radi samo ručno knjiženje</a:t>
            </a:r>
          </a:p>
          <a:p>
            <a:pPr algn="ctr"/>
            <a:endParaRPr lang="sr-Latn-CS" dirty="0"/>
          </a:p>
          <a:p>
            <a:pPr algn="ctr"/>
            <a:r>
              <a:rPr lang="sr-Latn-CS" dirty="0" smtClean="0"/>
              <a:t>U ovom primeru biće ručno dopunjen nalog er250 za neproknjiženu uplatu od 3.000 dinara i zato se vrši njegov izbor a ne otvaranje novog naloga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4033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86000" y="4267200"/>
            <a:ext cx="3733800" cy="990600"/>
          </a:xfrm>
          <a:prstGeom prst="wedgeRoundRectCallout">
            <a:avLst>
              <a:gd name="adj1" fmla="val -94539"/>
              <a:gd name="adj2" fmla="val 1638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</a:t>
            </a:r>
          </a:p>
          <a:p>
            <a:pPr algn="ctr"/>
            <a:r>
              <a:rPr lang="sr-Latn-CS" dirty="0" smtClean="0"/>
              <a:t>“Unos”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160" b="121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86000" y="1905000"/>
            <a:ext cx="3505200" cy="685800"/>
          </a:xfrm>
          <a:prstGeom prst="wedgeRoundRectCallout">
            <a:avLst>
              <a:gd name="adj1" fmla="val -77355"/>
              <a:gd name="adj2" fmla="val 180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izvor finansiranja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2667000" y="4191000"/>
            <a:ext cx="4724400" cy="1219200"/>
          </a:xfrm>
          <a:prstGeom prst="wedgeRoundRectCallout">
            <a:avLst>
              <a:gd name="adj1" fmla="val -71948"/>
              <a:gd name="adj2" fmla="val 329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 padajuće liste izabrati tip analitike “Deca”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476" b="70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981200" y="2133600"/>
            <a:ext cx="2743200" cy="838200"/>
          </a:xfrm>
          <a:prstGeom prst="wedgeRoundRectCallout">
            <a:avLst>
              <a:gd name="adj1" fmla="val -41035"/>
              <a:gd name="adj2" fmla="val 1236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šifru korisnika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352800" y="4038600"/>
            <a:ext cx="3810000" cy="609600"/>
          </a:xfrm>
          <a:prstGeom prst="wedgeRoundRectCallout">
            <a:avLst>
              <a:gd name="adj1" fmla="val -99015"/>
              <a:gd name="adj2" fmla="val -2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konto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476" b="70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667000" y="3352800"/>
            <a:ext cx="2743200" cy="838200"/>
          </a:xfrm>
          <a:prstGeom prst="wedgeRoundRectCallout">
            <a:avLst>
              <a:gd name="adj1" fmla="val -41035"/>
              <a:gd name="adj2" fmla="val 1236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iznos uplate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343400" y="5181600"/>
            <a:ext cx="3810000" cy="609600"/>
          </a:xfrm>
          <a:prstGeom prst="wedgeRoundRectCallout">
            <a:avLst>
              <a:gd name="adj1" fmla="val -99015"/>
              <a:gd name="adj2" fmla="val -2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Opisati unetu stavku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476" b="70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343400" y="2895600"/>
            <a:ext cx="3810000" cy="609600"/>
          </a:xfrm>
          <a:prstGeom prst="wedgeRoundRectCallout">
            <a:avLst>
              <a:gd name="adj1" fmla="val -18288"/>
              <a:gd name="adj2" fmla="val 2579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Datum stavke i Valutu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478" t="11402" r="18478" b="104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038600" y="990600"/>
            <a:ext cx="3657600" cy="2209800"/>
          </a:xfrm>
          <a:prstGeom prst="wedgeRoundRectCallout">
            <a:avLst>
              <a:gd name="adj1" fmla="val -131677"/>
              <a:gd name="adj2" fmla="val -55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Na jednoj strani otvoriti folder “Izvodi”  u TrezorVB</a:t>
            </a:r>
          </a:p>
          <a:p>
            <a:pPr algn="ctr"/>
            <a:r>
              <a:rPr lang="sr-Latn-CS" dirty="0" smtClean="0"/>
              <a:t>(u ovom prikazu, program TrezorVB je na drugom računaru i njemu se pristupa preko -z- particije, odnosno putem mrežnog povezivanja)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476" b="70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343400" y="2895600"/>
            <a:ext cx="3810000" cy="609600"/>
          </a:xfrm>
          <a:prstGeom prst="wedgeRoundRectCallout">
            <a:avLst>
              <a:gd name="adj1" fmla="val -63743"/>
              <a:gd name="adj2" fmla="val 4602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“Sledeća stavka”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602" b="837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819400" y="2209800"/>
            <a:ext cx="4876800" cy="990600"/>
          </a:xfrm>
          <a:prstGeom prst="wedgeRoundRectCallout">
            <a:avLst>
              <a:gd name="adj1" fmla="val -77651"/>
              <a:gd name="adj2" fmla="val 1548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kontra stav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572000" y="3276600"/>
            <a:ext cx="3352800" cy="990600"/>
          </a:xfrm>
          <a:prstGeom prst="wedgeRoundRectCallout">
            <a:avLst>
              <a:gd name="adj1" fmla="val -136122"/>
              <a:gd name="adj2" fmla="val 1254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Uneti iznos uplate </a:t>
            </a:r>
          </a:p>
          <a:p>
            <a:pPr algn="ctr"/>
            <a:r>
              <a:rPr lang="sr-Latn-CS" dirty="0" smtClean="0"/>
              <a:t>(ili zbirni iznos ukoliko je ručno knjiženo više uplata)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602" b="8378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4572000" y="3276600"/>
            <a:ext cx="3352800" cy="990600"/>
          </a:xfrm>
          <a:prstGeom prst="wedgeRoundRectCallout">
            <a:avLst>
              <a:gd name="adj1" fmla="val -93560"/>
              <a:gd name="adj2" fmla="val 237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Završiti unos stavki u nalog izborom tastera “OK”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3839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2057400" y="5029200"/>
            <a:ext cx="5105400" cy="990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Prikaz dopunjenog naloga</a:t>
            </a:r>
            <a:endParaRPr lang="sr-Latn-CS" dirty="0"/>
          </a:p>
        </p:txBody>
      </p:sp>
      <p:sp>
        <p:nvSpPr>
          <p:cNvPr id="4" name="Donut 3"/>
          <p:cNvSpPr/>
          <p:nvPr/>
        </p:nvSpPr>
        <p:spPr>
          <a:xfrm>
            <a:off x="3581400" y="2819400"/>
            <a:ext cx="685800" cy="609600"/>
          </a:xfrm>
          <a:prstGeom prst="donut">
            <a:avLst>
              <a:gd name="adj" fmla="val 57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>
              <a:solidFill>
                <a:schemeClr val="tx1"/>
              </a:solidFill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7848600" y="3352800"/>
            <a:ext cx="152400" cy="914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  <p:sp>
        <p:nvSpPr>
          <p:cNvPr id="7" name="Right Arrow 6"/>
          <p:cNvSpPr/>
          <p:nvPr/>
        </p:nvSpPr>
        <p:spPr>
          <a:xfrm>
            <a:off x="7467600" y="2971800"/>
            <a:ext cx="838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452" b="9083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657600" y="2286000"/>
            <a:ext cx="4191000" cy="1981200"/>
          </a:xfrm>
          <a:prstGeom prst="wedgeRoundRectCallout">
            <a:avLst>
              <a:gd name="adj1" fmla="val -65461"/>
              <a:gd name="adj2" fmla="val 507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Korisnici koji žele pratiti dnevni promet uplata mogu u nalog dopisati stavke na nekom kontu npr. Kontu tekućeg računa</a:t>
            </a:r>
          </a:p>
          <a:p>
            <a:pPr algn="ctr"/>
            <a:r>
              <a:rPr lang="sr-Latn-CS" dirty="0" smtClean="0"/>
              <a:t>(vođenje pomoćne evidencije)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75" b="535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981200" y="4572000"/>
            <a:ext cx="5715000" cy="15240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Konačna forma naloga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sr-Latn-CS" dirty="0" smtClean="0"/>
              <a:t>Kartice glavne knjige</a:t>
            </a:r>
            <a:endParaRPr lang="sr-Latn-CS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255" b="68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Callout 1 (Border and Accent Bar) 2"/>
          <p:cNvSpPr/>
          <p:nvPr/>
        </p:nvSpPr>
        <p:spPr>
          <a:xfrm>
            <a:off x="4876800" y="762000"/>
            <a:ext cx="4038600" cy="1905000"/>
          </a:xfrm>
          <a:prstGeom prst="accentBorderCallout1">
            <a:avLst>
              <a:gd name="adj1" fmla="val 18750"/>
              <a:gd name="adj2" fmla="val -8333"/>
              <a:gd name="adj3" fmla="val -9997"/>
              <a:gd name="adj4" fmla="val -34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U finansijskom izabrati </a:t>
            </a:r>
            <a:r>
              <a:rPr lang="sr-Latn-CS" dirty="0" smtClean="0"/>
              <a:t>“Konto”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804" b="52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657600" y="1066800"/>
            <a:ext cx="5105400" cy="609600"/>
          </a:xfrm>
          <a:prstGeom prst="wedgeRoundRectCallout">
            <a:avLst>
              <a:gd name="adj1" fmla="val -67614"/>
              <a:gd name="adj2" fmla="val 1744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Označiti </a:t>
            </a:r>
            <a:r>
              <a:rPr lang="sr-Latn-CS" dirty="0" smtClean="0"/>
              <a:t>“Deca”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14800" y="2514600"/>
            <a:ext cx="4876800" cy="1066800"/>
          </a:xfrm>
          <a:prstGeom prst="wedgeRoundRectCallout">
            <a:avLst>
              <a:gd name="adj1" fmla="val -85758"/>
              <a:gd name="adj2" fmla="val 202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Popuniti konto</a:t>
            </a:r>
            <a:endParaRPr lang="sr-Latn-C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505200" y="4343400"/>
            <a:ext cx="5486400" cy="914400"/>
          </a:xfrm>
          <a:prstGeom prst="wedgeRoundRectCallout">
            <a:avLst>
              <a:gd name="adj1" fmla="val -98694"/>
              <a:gd name="adj2" fmla="val -389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Izbor analitičkog pregleda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352800" y="6019800"/>
            <a:ext cx="5791200" cy="609600"/>
          </a:xfrm>
          <a:prstGeom prst="wedgeRoundRectCallout">
            <a:avLst>
              <a:gd name="adj1" fmla="val -85641"/>
              <a:gd name="adj2" fmla="val -1031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Potvrditi izborom tastera </a:t>
            </a:r>
            <a:r>
              <a:rPr lang="sr-Latn-CS" dirty="0" smtClean="0"/>
              <a:t>“Pregled”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1472" b="229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Callout 2"/>
          <p:cNvSpPr/>
          <p:nvPr/>
        </p:nvSpPr>
        <p:spPr>
          <a:xfrm>
            <a:off x="7162800" y="762000"/>
            <a:ext cx="1828800" cy="2438400"/>
          </a:xfrm>
          <a:prstGeom prst="leftArrowCallout">
            <a:avLst>
              <a:gd name="adj1" fmla="val 21970"/>
              <a:gd name="adj2" fmla="val 62121"/>
              <a:gd name="adj3" fmla="val 24620"/>
              <a:gd name="adj4" fmla="val 659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Analitička kartica</a:t>
            </a:r>
            <a:endParaRPr lang="sr-Latn-C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7315200" y="4953000"/>
            <a:ext cx="1600200" cy="1600200"/>
          </a:xfrm>
          <a:prstGeom prst="wedgeRoundRectCallout">
            <a:avLst>
              <a:gd name="adj1" fmla="val -110877"/>
              <a:gd name="adj2" fmla="val -46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Proknjižena uplata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478" t="11402" r="18478" b="104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5029200" y="533400"/>
            <a:ext cx="4114800" cy="762000"/>
          </a:xfrm>
          <a:prstGeom prst="wedgeRoundRectCallout">
            <a:avLst>
              <a:gd name="adj1" fmla="val -1878"/>
              <a:gd name="adj2" fmla="val 1188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/>
              <a:t>U</a:t>
            </a:r>
            <a:r>
              <a:rPr lang="sr-Latn-CS" dirty="0" smtClean="0"/>
              <a:t> ovom slučaju zipovana datoteka </a:t>
            </a:r>
            <a:r>
              <a:rPr lang="sr-Latn-CS" dirty="0" smtClean="0"/>
              <a:t>sa izvodima je </a:t>
            </a:r>
            <a:r>
              <a:rPr lang="sr-Latn-CS" dirty="0" smtClean="0"/>
              <a:t>sačuvana na desktopu</a:t>
            </a:r>
            <a:endParaRPr lang="sr-Latn-C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81000" y="3276600"/>
            <a:ext cx="3657600" cy="1143000"/>
          </a:xfrm>
          <a:prstGeom prst="wedgeRoundRectCallout">
            <a:avLst>
              <a:gd name="adj1" fmla="val 63636"/>
              <a:gd name="adj2" fmla="val -165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Na drugoj strani u Total Commanderu pronaći i označiti sačuvanu zipovanu datoteku (fajl)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4630" b="64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962400" y="4343400"/>
            <a:ext cx="4800600" cy="1219200"/>
          </a:xfrm>
          <a:prstGeom prst="wedgeRoundRectCallout">
            <a:avLst>
              <a:gd name="adj1" fmla="val -98160"/>
              <a:gd name="adj2" fmla="val 93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Izabrati Zbirno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t="8013" r="14579" b="3839"/>
          <a:stretch>
            <a:fillRect/>
          </a:stretch>
        </p:blipFill>
        <p:spPr bwMode="auto">
          <a:xfrm>
            <a:off x="0" y="22860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Callout 2"/>
          <p:cNvSpPr/>
          <p:nvPr/>
        </p:nvSpPr>
        <p:spPr>
          <a:xfrm>
            <a:off x="6781800" y="609600"/>
            <a:ext cx="2209800" cy="57912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Zbirna kartica konta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r>
              <a:rPr lang="sr-Latn-CS" dirty="0" smtClean="0"/>
              <a:t>Kraj</a:t>
            </a:r>
            <a:endParaRPr lang="sr-Latn-C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959</Words>
  <Application>Microsoft Office PowerPoint</Application>
  <PresentationFormat>On-screen Show (4:3)</PresentationFormat>
  <Paragraphs>133</Paragraphs>
  <Slides>92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Office Theme</vt:lpstr>
      <vt:lpstr>VRTIĆ</vt:lpstr>
      <vt:lpstr>Knjiženje uplata za boravak deteta u ustanovi u programu TrezorVB može se izvršiti na dva načina:  1.Automatskim učitavanjem izvoda 2.Ručnim unosom </vt:lpstr>
      <vt:lpstr>1.Knjiženje uplata učitavanjem izvoda u program TrezorVB  Ova opcija se može primeniti samo kod uplata prema instrukciji za plaćanje po modelu 97 iz obračunskog lista </vt:lpstr>
      <vt:lpstr>Slide 4</vt:lpstr>
      <vt:lpstr> Zipovanu datoteku sa izvodima preuzetu od Uprave za trezor sačuvati na nekoj lokaciji u računaru </vt:lpstr>
      <vt:lpstr>Slide 6</vt:lpstr>
      <vt:lpstr>Slide 7</vt:lpstr>
      <vt:lpstr>Slide 8</vt:lpstr>
      <vt:lpstr>Slide 9</vt:lpstr>
      <vt:lpstr>Slide 10</vt:lpstr>
      <vt:lpstr> Ispravno:  1.Otvoriti sa jedne strane folder “izvodi” 2.Označiti (kliknuti na) zipovan fajl na drugoj strani 3.Izabrati F5 Copy  Neispravno: 1.Označiti zipovan fajl 2.Otvoriti sa druge strane folder “izvodi” 3.Izabrati F5 Copy  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Napomena:  Korisnici mogu, shodno svojim navikama, prilagoditi način manipulacije zipovanim datotekama.  Duplim klikom na zipovanu datoteku se može doći do fajla i manipulisati njime ali za potrebe knjiženja u programu TrezorVB zipovan fajl mora biti “otpakovan”</vt:lpstr>
      <vt:lpstr>Za knjiženje uplata za boravak potrebno je prvo napraviti vrstu prenosa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2. Ručno knjiženje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Kartice glavne knjige</vt:lpstr>
      <vt:lpstr>Slide 87</vt:lpstr>
      <vt:lpstr>Slide 88</vt:lpstr>
      <vt:lpstr>Slide 89</vt:lpstr>
      <vt:lpstr>Slide 90</vt:lpstr>
      <vt:lpstr>Slide 91</vt:lpstr>
      <vt:lpstr>Kraj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VRTIĆ</dc:title>
  <dc:creator>User</dc:creator>
  <cp:lastModifiedBy>User</cp:lastModifiedBy>
  <cp:revision>42</cp:revision>
  <dcterms:created xsi:type="dcterms:W3CDTF">2019-01-04T20:15:28Z</dcterms:created>
  <dcterms:modified xsi:type="dcterms:W3CDTF">2019-01-11T00:06:10Z</dcterms:modified>
</cp:coreProperties>
</file>