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92" r:id="rId5"/>
    <p:sldId id="293" r:id="rId6"/>
    <p:sldId id="259" r:id="rId7"/>
    <p:sldId id="261" r:id="rId8"/>
    <p:sldId id="260" r:id="rId9"/>
    <p:sldId id="262" r:id="rId10"/>
    <p:sldId id="263" r:id="rId11"/>
    <p:sldId id="264" r:id="rId12"/>
    <p:sldId id="283" r:id="rId13"/>
    <p:sldId id="265" r:id="rId14"/>
    <p:sldId id="268" r:id="rId15"/>
    <p:sldId id="269" r:id="rId16"/>
    <p:sldId id="288" r:id="rId17"/>
    <p:sldId id="271" r:id="rId18"/>
    <p:sldId id="272" r:id="rId19"/>
    <p:sldId id="273" r:id="rId20"/>
    <p:sldId id="289" r:id="rId21"/>
    <p:sldId id="290" r:id="rId22"/>
    <p:sldId id="279" r:id="rId23"/>
    <p:sldId id="274" r:id="rId24"/>
    <p:sldId id="275" r:id="rId25"/>
    <p:sldId id="276" r:id="rId26"/>
    <p:sldId id="277" r:id="rId27"/>
    <p:sldId id="278" r:id="rId28"/>
    <p:sldId id="284" r:id="rId29"/>
    <p:sldId id="285" r:id="rId30"/>
    <p:sldId id="280" r:id="rId31"/>
    <p:sldId id="281" r:id="rId32"/>
    <p:sldId id="282" r:id="rId33"/>
    <p:sldId id="291" r:id="rId34"/>
    <p:sldId id="287" r:id="rId35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3D69-6D21-4E46-9472-3D7B1D6F251D}" type="datetimeFigureOut">
              <a:rPr lang="sr-Latn-CS" smtClean="0"/>
              <a:pPr/>
              <a:t>3.1.2019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67AF-BBFE-4F78-899E-DCA86D863B3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3D69-6D21-4E46-9472-3D7B1D6F251D}" type="datetimeFigureOut">
              <a:rPr lang="sr-Latn-CS" smtClean="0"/>
              <a:pPr/>
              <a:t>3.1.2019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67AF-BBFE-4F78-899E-DCA86D863B3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3D69-6D21-4E46-9472-3D7B1D6F251D}" type="datetimeFigureOut">
              <a:rPr lang="sr-Latn-CS" smtClean="0"/>
              <a:pPr/>
              <a:t>3.1.2019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67AF-BBFE-4F78-899E-DCA86D863B3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3D69-6D21-4E46-9472-3D7B1D6F251D}" type="datetimeFigureOut">
              <a:rPr lang="sr-Latn-CS" smtClean="0"/>
              <a:pPr/>
              <a:t>3.1.2019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67AF-BBFE-4F78-899E-DCA86D863B3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3D69-6D21-4E46-9472-3D7B1D6F251D}" type="datetimeFigureOut">
              <a:rPr lang="sr-Latn-CS" smtClean="0"/>
              <a:pPr/>
              <a:t>3.1.2019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67AF-BBFE-4F78-899E-DCA86D863B3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3D69-6D21-4E46-9472-3D7B1D6F251D}" type="datetimeFigureOut">
              <a:rPr lang="sr-Latn-CS" smtClean="0"/>
              <a:pPr/>
              <a:t>3.1.2019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67AF-BBFE-4F78-899E-DCA86D863B3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3D69-6D21-4E46-9472-3D7B1D6F251D}" type="datetimeFigureOut">
              <a:rPr lang="sr-Latn-CS" smtClean="0"/>
              <a:pPr/>
              <a:t>3.1.2019</a:t>
            </a:fld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67AF-BBFE-4F78-899E-DCA86D863B3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3D69-6D21-4E46-9472-3D7B1D6F251D}" type="datetimeFigureOut">
              <a:rPr lang="sr-Latn-CS" smtClean="0"/>
              <a:pPr/>
              <a:t>3.1.2019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67AF-BBFE-4F78-899E-DCA86D863B3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3D69-6D21-4E46-9472-3D7B1D6F251D}" type="datetimeFigureOut">
              <a:rPr lang="sr-Latn-CS" smtClean="0"/>
              <a:pPr/>
              <a:t>3.1.2019</a:t>
            </a:fld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67AF-BBFE-4F78-899E-DCA86D863B3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3D69-6D21-4E46-9472-3D7B1D6F251D}" type="datetimeFigureOut">
              <a:rPr lang="sr-Latn-CS" smtClean="0"/>
              <a:pPr/>
              <a:t>3.1.2019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67AF-BBFE-4F78-899E-DCA86D863B3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3D69-6D21-4E46-9472-3D7B1D6F251D}" type="datetimeFigureOut">
              <a:rPr lang="sr-Latn-CS" smtClean="0"/>
              <a:pPr/>
              <a:t>3.1.2019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67AF-BBFE-4F78-899E-DCA86D863B3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A3D69-6D21-4E46-9472-3D7B1D6F251D}" type="datetimeFigureOut">
              <a:rPr lang="sr-Latn-CS" smtClean="0"/>
              <a:pPr/>
              <a:t>3.1.2019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467AF-BBFE-4F78-899E-DCA86D863B3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dirty="0" smtClean="0"/>
              <a:t>VRTIĆ</a:t>
            </a:r>
            <a:endParaRPr lang="sr-Latn-C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dirty="0" smtClean="0">
                <a:solidFill>
                  <a:schemeClr val="tx1"/>
                </a:solidFill>
              </a:rPr>
              <a:t>POPUNJAVANJE ŠIFARNIKA I KONSTANTI</a:t>
            </a:r>
            <a:endParaRPr lang="sr-Latn-C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r="23789" b="1539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4267200" y="1981200"/>
            <a:ext cx="4495800" cy="1371600"/>
          </a:xfrm>
          <a:prstGeom prst="accentBorderCallout1">
            <a:avLst>
              <a:gd name="adj1" fmla="val 18750"/>
              <a:gd name="adj2" fmla="val -8333"/>
              <a:gd name="adj3" fmla="val 43813"/>
              <a:gd name="adj4" fmla="val -284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“Ne”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r="23789" b="1539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4419600" y="1981200"/>
            <a:ext cx="4495800" cy="1371600"/>
          </a:xfrm>
          <a:prstGeom prst="accentBorderCallout1">
            <a:avLst>
              <a:gd name="adj1" fmla="val 18750"/>
              <a:gd name="adj2" fmla="val -8333"/>
              <a:gd name="adj3" fmla="val 64015"/>
              <a:gd name="adj4" fmla="val -38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konto na kom će se voditi analitika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r="23789" b="1539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4419600" y="1981200"/>
            <a:ext cx="4495800" cy="1371600"/>
          </a:xfrm>
          <a:prstGeom prst="accentBorderCallout1">
            <a:avLst>
              <a:gd name="adj1" fmla="val 18750"/>
              <a:gd name="adj2" fmla="val -8333"/>
              <a:gd name="adj3" fmla="val 174116"/>
              <a:gd name="adj4" fmla="val -518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unos izborom tastera OK 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9281" r="11009" b="348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6172200" y="838200"/>
            <a:ext cx="2743200" cy="1447800"/>
          </a:xfrm>
          <a:prstGeom prst="accentBorderCallout1">
            <a:avLst>
              <a:gd name="adj1" fmla="val 18750"/>
              <a:gd name="adj2" fmla="val -8333"/>
              <a:gd name="adj3" fmla="val 89534"/>
              <a:gd name="adj4" fmla="val -752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objekte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12963" t="19684" r="5556" b="6211"/>
          <a:stretch>
            <a:fillRect/>
          </a:stretch>
        </p:blipFill>
        <p:spPr bwMode="auto">
          <a:xfrm>
            <a:off x="1905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lowchart: Alternate Process 2"/>
          <p:cNvSpPr/>
          <p:nvPr/>
        </p:nvSpPr>
        <p:spPr>
          <a:xfrm>
            <a:off x="5334000" y="1295400"/>
            <a:ext cx="3124200" cy="25908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Šifrirati svaki objekat u kom se nalaze grupe za boravak</a:t>
            </a:r>
          </a:p>
          <a:p>
            <a:pPr algn="ctr"/>
            <a:endParaRPr lang="sr-Latn-CS" dirty="0"/>
          </a:p>
          <a:p>
            <a:pPr algn="ctr"/>
            <a:r>
              <a:rPr lang="sr-Latn-CS" dirty="0" smtClean="0"/>
              <a:t>Potvrditi unos izborom tastera OK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9281" r="11009" b="348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6172200" y="838200"/>
            <a:ext cx="2743200" cy="1447800"/>
          </a:xfrm>
          <a:prstGeom prst="accentBorderCallout1">
            <a:avLst>
              <a:gd name="adj1" fmla="val 18750"/>
              <a:gd name="adj2" fmla="val -8333"/>
              <a:gd name="adj3" fmla="val 104845"/>
              <a:gd name="adj4" fmla="val -711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grupe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2830" t="12329" r="3774" b="958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lowchart: Alternate Process 2"/>
          <p:cNvSpPr/>
          <p:nvPr/>
        </p:nvSpPr>
        <p:spPr>
          <a:xfrm>
            <a:off x="5029200" y="1828800"/>
            <a:ext cx="3124200" cy="28194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Šifrirati svaku grupu</a:t>
            </a:r>
          </a:p>
          <a:p>
            <a:pPr algn="ctr"/>
            <a:r>
              <a:rPr lang="sr-Latn-CS" dirty="0" smtClean="0"/>
              <a:t>(svaka grupa </a:t>
            </a:r>
            <a:r>
              <a:rPr lang="sr-Latn-CS" u="sng" dirty="0" smtClean="0"/>
              <a:t>mora </a:t>
            </a:r>
            <a:r>
              <a:rPr lang="sr-Latn-CS" dirty="0" smtClean="0"/>
              <a:t>imati svoju šifru dok se isti naziv može koristiti za više grupa) </a:t>
            </a:r>
          </a:p>
          <a:p>
            <a:pPr algn="ctr"/>
            <a:endParaRPr lang="sr-Latn-CS" dirty="0"/>
          </a:p>
          <a:p>
            <a:pPr algn="ctr"/>
            <a:r>
              <a:rPr lang="sr-Latn-CS" dirty="0" smtClean="0"/>
              <a:t>Potvrditi unos izborom tastera OK</a:t>
            </a:r>
            <a:endParaRPr lang="sr-Latn-C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9281" r="11009" b="348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6172200" y="838200"/>
            <a:ext cx="2743200" cy="1447800"/>
          </a:xfrm>
          <a:prstGeom prst="accentBorderCallout1">
            <a:avLst>
              <a:gd name="adj1" fmla="val 18750"/>
              <a:gd name="adj2" fmla="val -8333"/>
              <a:gd name="adj3" fmla="val 122070"/>
              <a:gd name="adj4" fmla="val -656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vaspitačice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6195" t="9960" r="11504" b="1589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lowchart: Alternate Process 3"/>
          <p:cNvSpPr/>
          <p:nvPr/>
        </p:nvSpPr>
        <p:spPr>
          <a:xfrm>
            <a:off x="4953000" y="1219200"/>
            <a:ext cx="3124200" cy="30480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Povezati objekte i grupe sa vaspitačicama </a:t>
            </a:r>
          </a:p>
          <a:p>
            <a:pPr algn="ctr"/>
            <a:r>
              <a:rPr lang="sr-Latn-CS" dirty="0" smtClean="0"/>
              <a:t>(može biti i samo jedna vaspitačica u grupi)</a:t>
            </a:r>
          </a:p>
          <a:p>
            <a:pPr algn="ctr"/>
            <a:endParaRPr lang="sr-Latn-CS" dirty="0"/>
          </a:p>
          <a:p>
            <a:pPr algn="ctr"/>
            <a:r>
              <a:rPr lang="sr-Latn-CS" dirty="0" smtClean="0"/>
              <a:t>Potvrditi unos izborom tastera OK 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9281" r="11009" b="348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6172200" y="838200"/>
            <a:ext cx="2743200" cy="1447800"/>
          </a:xfrm>
          <a:prstGeom prst="accentBorderCallout1">
            <a:avLst>
              <a:gd name="adj1" fmla="val 18750"/>
              <a:gd name="adj2" fmla="val -8333"/>
              <a:gd name="adj3" fmla="val 12022"/>
              <a:gd name="adj4" fmla="val -51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kategorije plaćanja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r="22522" b="50430"/>
          <a:stretch>
            <a:fillRect/>
          </a:stretch>
        </p:blipFill>
        <p:spPr bwMode="auto">
          <a:xfrm>
            <a:off x="0" y="-76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ular Callout 2"/>
          <p:cNvSpPr/>
          <p:nvPr/>
        </p:nvSpPr>
        <p:spPr>
          <a:xfrm>
            <a:off x="6934200" y="685800"/>
            <a:ext cx="2209800" cy="1143000"/>
          </a:xfrm>
          <a:prstGeom prst="wedgeRectCallout">
            <a:avLst>
              <a:gd name="adj1" fmla="val -70363"/>
              <a:gd name="adj2" fmla="val 503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</a:t>
            </a:r>
            <a:endParaRPr lang="en-US" dirty="0" smtClean="0"/>
          </a:p>
          <a:p>
            <a:pPr algn="ctr"/>
            <a:r>
              <a:rPr lang="sr-Latn-CS" dirty="0" smtClean="0"/>
              <a:t>Podaci o vrtiću 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383" b="16397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219200" y="3733800"/>
            <a:ext cx="3124200" cy="914400"/>
          </a:xfrm>
          <a:prstGeom prst="wedgeRoundRectCallout">
            <a:avLst>
              <a:gd name="adj1" fmla="val -70500"/>
              <a:gd name="adj2" fmla="val 9886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</a:t>
            </a:r>
          </a:p>
          <a:p>
            <a:pPr algn="ctr"/>
            <a:r>
              <a:rPr lang="sr-Latn-CS" dirty="0" smtClean="0"/>
              <a:t>Unos</a:t>
            </a:r>
            <a:endParaRPr lang="sr-Latn-C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5155" b="11484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4724400" y="1295400"/>
            <a:ext cx="3657600" cy="1981200"/>
          </a:xfrm>
          <a:prstGeom prst="wedgeRoundRectCallout">
            <a:avLst>
              <a:gd name="adj1" fmla="val -82954"/>
              <a:gd name="adj2" fmla="val -116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Šifrirati svaku kategoriju plaćanja koja se primenjuje (uključujući i šifru za besplatan boravak)</a:t>
            </a:r>
            <a:endParaRPr lang="sr-Latn-C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9281" r="11009" b="348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6172200" y="838200"/>
            <a:ext cx="2743200" cy="1447800"/>
          </a:xfrm>
          <a:prstGeom prst="accentBorderCallout1">
            <a:avLst>
              <a:gd name="adj1" fmla="val 18750"/>
              <a:gd name="adj2" fmla="val -8333"/>
              <a:gd name="adj3" fmla="val -20514"/>
              <a:gd name="adj4" fmla="val -777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Deca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t="8920" r="2679" b="186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971800" y="762000"/>
            <a:ext cx="4800600" cy="2819400"/>
          </a:xfrm>
          <a:prstGeom prst="wedgeRoundRectCallout">
            <a:avLst>
              <a:gd name="adj1" fmla="val -58928"/>
              <a:gd name="adj2" fmla="val -1907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Popuniti podatke o detetu</a:t>
            </a:r>
          </a:p>
          <a:p>
            <a:pPr algn="ctr"/>
            <a:r>
              <a:rPr lang="sr-Latn-CS" dirty="0" smtClean="0"/>
              <a:t>(kod šifre deteta koristiti vodeće nule npr. 0001 a ne 1 itd.)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t="8920" r="2679" b="186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048000" y="3276600"/>
            <a:ext cx="4495800" cy="2438400"/>
          </a:xfrm>
          <a:prstGeom prst="wedgeRoundRectCallout">
            <a:avLst>
              <a:gd name="adj1" fmla="val -25764"/>
              <a:gd name="adj2" fmla="val -8295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Popuniti podatke </a:t>
            </a:r>
          </a:p>
          <a:p>
            <a:pPr algn="ctr"/>
            <a:r>
              <a:rPr lang="sr-Latn-CS" dirty="0" smtClean="0"/>
              <a:t>(uneti adresu na koju će se slati obračun)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t="8920" r="2679" b="186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905000" y="838200"/>
            <a:ext cx="3352800" cy="2590800"/>
          </a:xfrm>
          <a:prstGeom prst="wedgeRoundRectCallout">
            <a:avLst>
              <a:gd name="adj1" fmla="val 71729"/>
              <a:gd name="adj2" fmla="val -476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Mogu se voditi evidencije i za prijavljenu a neupisanu decu (tzv. Lista čekanja)</a:t>
            </a:r>
          </a:p>
          <a:p>
            <a:pPr algn="ctr"/>
            <a:r>
              <a:rPr lang="sr-Latn-CS" dirty="0" smtClean="0"/>
              <a:t>Deca sa liste čekanja ne učestvuju u obračunu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t="8920" r="2679" b="186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362200" y="838200"/>
            <a:ext cx="2895600" cy="1524000"/>
          </a:xfrm>
          <a:prstGeom prst="wedgeRoundRectCallout">
            <a:avLst>
              <a:gd name="adj1" fmla="val 121751"/>
              <a:gd name="adj2" fmla="val -5041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Samo za decu kod koje je unet Datum upisa program izrađuje obračun boravka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1676400" y="2895600"/>
            <a:ext cx="4114800" cy="2514600"/>
          </a:xfrm>
          <a:prstGeom prst="wedgeRoundRectCallout">
            <a:avLst>
              <a:gd name="adj1" fmla="val 54104"/>
              <a:gd name="adj2" fmla="val -7049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Program ne izrađuje obračun boravka za decu kod kojih je popunjen datum ispisa  </a:t>
            </a:r>
          </a:p>
          <a:p>
            <a:pPr algn="ctr"/>
            <a:r>
              <a:rPr lang="sr-Latn-CS" dirty="0" smtClean="0"/>
              <a:t>(ukoliko je dete ispisano tokom meseca prvo uraditi obračun za taj mesec, arhivirati obračun </a:t>
            </a:r>
            <a:r>
              <a:rPr lang="sr-Latn-CS" u="sng" dirty="0" smtClean="0"/>
              <a:t>i pre unosa podataka za sledeći obračun</a:t>
            </a:r>
            <a:r>
              <a:rPr lang="sr-Latn-CS" dirty="0" smtClean="0"/>
              <a:t> uneti datum ispisa)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t="8920" r="2679" b="186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ular Callout 10"/>
          <p:cNvSpPr/>
          <p:nvPr/>
        </p:nvSpPr>
        <p:spPr>
          <a:xfrm>
            <a:off x="685800" y="1676400"/>
            <a:ext cx="4038600" cy="4343400"/>
          </a:xfrm>
          <a:prstGeom prst="wedgeRoundRectCallout">
            <a:avLst>
              <a:gd name="adj1" fmla="val 97071"/>
              <a:gd name="adj2" fmla="val -2559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Podatke o ispisanom detetu je moguće ponovo aktivirati (ponovo raditi obračun) brisanjem datuma ispisa i izmenom datuma upisa sve dok se ne označi polje Trajna odjava nakon čega je ponovno aktiviranje onemogućeno.</a:t>
            </a:r>
          </a:p>
          <a:p>
            <a:pPr algn="ctr"/>
            <a:r>
              <a:rPr lang="sr-Latn-CS" dirty="0"/>
              <a:t>I</a:t>
            </a:r>
            <a:r>
              <a:rPr lang="sr-Latn-CS" dirty="0" smtClean="0"/>
              <a:t>zbor ovog polja se preporučuje: </a:t>
            </a:r>
          </a:p>
          <a:p>
            <a:pPr algn="ctr"/>
            <a:r>
              <a:rPr lang="sr-Latn-CS" dirty="0"/>
              <a:t>-</a:t>
            </a:r>
            <a:r>
              <a:rPr lang="sr-Latn-CS" dirty="0" smtClean="0"/>
              <a:t>kada je sasvim izvesno da dete neće biti ponovo upisano; </a:t>
            </a:r>
          </a:p>
          <a:p>
            <a:pPr algn="ctr"/>
            <a:r>
              <a:rPr lang="sr-Latn-CS" dirty="0" smtClean="0"/>
              <a:t>-kada su sve obaveze ispunjene i -kada je potrebno “osloboditi” šifru za drugog korisnika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t="8920" r="2679" b="186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ular Callout 10"/>
          <p:cNvSpPr/>
          <p:nvPr/>
        </p:nvSpPr>
        <p:spPr>
          <a:xfrm>
            <a:off x="533400" y="1143000"/>
            <a:ext cx="3886200" cy="1828800"/>
          </a:xfrm>
          <a:prstGeom prst="wedgeRoundRectCallout">
            <a:avLst>
              <a:gd name="adj1" fmla="val 83624"/>
              <a:gd name="adj2" fmla="val -1891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Povezati dete sa objektom, grupom koju pohađa i kategorijom plaćanja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t="8920" r="2679" b="186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ular Callout 10"/>
          <p:cNvSpPr/>
          <p:nvPr/>
        </p:nvSpPr>
        <p:spPr>
          <a:xfrm>
            <a:off x="1219200" y="381000"/>
            <a:ext cx="5410200" cy="1828800"/>
          </a:xfrm>
          <a:prstGeom prst="wedgeRoundRectCallout">
            <a:avLst>
              <a:gd name="adj1" fmla="val 16957"/>
              <a:gd name="adj2" fmla="val 9244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Podaci u ovom segmentu se popunjavaju za potrebe posebnih obračuna i izveštaja o čemu će biti objavljena uputstva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14167" b="182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4953000" y="914400"/>
            <a:ext cx="3048000" cy="3124200"/>
          </a:xfrm>
          <a:prstGeom prst="wedgeRoundRectCallout">
            <a:avLst>
              <a:gd name="adj1" fmla="val -89015"/>
              <a:gd name="adj2" fmla="val -534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Popuniti podatke</a:t>
            </a:r>
          </a:p>
          <a:p>
            <a:pPr algn="ctr"/>
            <a:endParaRPr lang="sr-Latn-CS" dirty="0"/>
          </a:p>
          <a:p>
            <a:pPr algn="ctr"/>
            <a:r>
              <a:rPr lang="sr-Latn-CS" dirty="0" smtClean="0"/>
              <a:t>Potvrditi unos podataka na 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t="8920" r="2679" b="186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1447800" y="3048000"/>
            <a:ext cx="6477000" cy="1143000"/>
          </a:xfrm>
          <a:prstGeom prst="wedgeRoundRectCallout">
            <a:avLst>
              <a:gd name="adj1" fmla="val -25539"/>
              <a:gd name="adj2" fmla="val 9104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podatke o roditeljima, odnosno staratelju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t="8920" r="2679" b="186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657600" y="3581400"/>
            <a:ext cx="4876800" cy="1143000"/>
          </a:xfrm>
          <a:prstGeom prst="wedgeRoundRectCallout">
            <a:avLst>
              <a:gd name="adj1" fmla="val -67992"/>
              <a:gd name="adj2" fmla="val 3219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ko će biti platilac na obračunu za boravak deteta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t="8920" r="2679" b="186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438400" y="3810000"/>
            <a:ext cx="3505200" cy="1981200"/>
          </a:xfrm>
          <a:prstGeom prst="wedgeRoundRectCallout">
            <a:avLst>
              <a:gd name="adj1" fmla="val 90234"/>
              <a:gd name="adj2" fmla="val 6809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unos podataka izborom tastera OK</a:t>
            </a:r>
          </a:p>
          <a:p>
            <a:pPr algn="ctr"/>
            <a:r>
              <a:rPr lang="sr-Latn-CS" dirty="0" smtClean="0"/>
              <a:t>(unete podatke je moguće menjati)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942" t="5634" r="2913" b="42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lowchart: Alternate Process 2"/>
          <p:cNvSpPr/>
          <p:nvPr/>
        </p:nvSpPr>
        <p:spPr>
          <a:xfrm>
            <a:off x="6629400" y="4572000"/>
            <a:ext cx="2362200" cy="1752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Minimalan unos podataka koji se zahteva</a:t>
            </a:r>
            <a:endParaRPr lang="sr-Latn-C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/>
          </a:bodyPr>
          <a:lstStyle/>
          <a:p>
            <a:r>
              <a:rPr lang="sr-Latn-CS" sz="2000" dirty="0" smtClean="0"/>
              <a:t>Jednom popunjene podatke u šifarniku je moguće menjati po potrebi</a:t>
            </a:r>
            <a:br>
              <a:rPr lang="sr-Latn-CS" sz="2000" dirty="0" smtClean="0"/>
            </a:br>
            <a:r>
              <a:rPr lang="sr-Latn-CS" sz="2000" dirty="0"/>
              <a:t/>
            </a:r>
            <a:br>
              <a:rPr lang="sr-Latn-CS" sz="2000" dirty="0"/>
            </a:br>
            <a:r>
              <a:rPr lang="sr-Latn-CS" sz="2000" dirty="0" smtClean="0"/>
              <a:t>Prikazan je unos onih podataka koji su </a:t>
            </a:r>
            <a:r>
              <a:rPr lang="sr-Latn-CS" sz="2000" smtClean="0"/>
              <a:t>neophodi </a:t>
            </a:r>
            <a:r>
              <a:rPr lang="sr-Latn-CS" sz="2000" smtClean="0"/>
              <a:t>samo za </a:t>
            </a:r>
            <a:r>
              <a:rPr lang="sr-Latn-CS" sz="2000" dirty="0" smtClean="0"/>
              <a:t>mesečni obračun boravka deteta u predškolskoj ustanovi</a:t>
            </a:r>
            <a:br>
              <a:rPr lang="sr-Latn-CS" sz="2000" dirty="0" smtClean="0"/>
            </a:br>
            <a:r>
              <a:rPr lang="sr-Latn-CS" sz="2000" dirty="0"/>
              <a:t/>
            </a:r>
            <a:br>
              <a:rPr lang="sr-Latn-CS" sz="2000" dirty="0"/>
            </a:br>
            <a:r>
              <a:rPr lang="sr-Latn-CS" sz="2000" dirty="0" smtClean="0"/>
              <a:t>Unos ostalih podataka u šifarnik se odnosi na ostale obračune i evidencije o čemu će biti objavljena posebna uputstva</a:t>
            </a:r>
            <a:endParaRPr lang="sr-Latn-C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14167" b="182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4953000" y="1371600"/>
            <a:ext cx="3048000" cy="1905000"/>
          </a:xfrm>
          <a:prstGeom prst="wedgeRoundRectCallout">
            <a:avLst>
              <a:gd name="adj1" fmla="val -127197"/>
              <a:gd name="adj2" fmla="val -52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račun na koji se vrši uplata  za </a:t>
            </a:r>
            <a:r>
              <a:rPr lang="sr-Latn-CS" b="1" u="sng" dirty="0" smtClean="0"/>
              <a:t>boravak</a:t>
            </a:r>
            <a:r>
              <a:rPr lang="sr-Latn-CS" dirty="0" smtClean="0"/>
              <a:t> deteta u ustanovi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14167" b="182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4953000" y="1371600"/>
            <a:ext cx="3048000" cy="1905000"/>
          </a:xfrm>
          <a:prstGeom prst="wedgeRoundRectCallout">
            <a:avLst>
              <a:gd name="adj1" fmla="val -128106"/>
              <a:gd name="adj2" fmla="val 928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Unosi se račun za uplatu ostalih </a:t>
            </a:r>
            <a:r>
              <a:rPr lang="sr-Latn-CS" b="1" u="sng" dirty="0" smtClean="0"/>
              <a:t>zaduženja</a:t>
            </a:r>
            <a:r>
              <a:rPr lang="sr-Latn-CS" dirty="0" smtClean="0"/>
              <a:t> deteta (npr. račun roditeljskog dinara za ekskurzije, pozorišne predstave, knjige...)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14167" b="182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505200" y="3200400"/>
            <a:ext cx="4343400" cy="1295400"/>
          </a:xfrm>
          <a:prstGeom prst="wedgeRoundRectCallout">
            <a:avLst>
              <a:gd name="adj1" fmla="val -92922"/>
              <a:gd name="adj2" fmla="val 581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Obavezan podatak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r="22522" b="5043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ular Callout 2"/>
          <p:cNvSpPr/>
          <p:nvPr/>
        </p:nvSpPr>
        <p:spPr>
          <a:xfrm>
            <a:off x="6934200" y="685800"/>
            <a:ext cx="2209800" cy="1143000"/>
          </a:xfrm>
          <a:prstGeom prst="wedgeRectCallout">
            <a:avLst>
              <a:gd name="adj1" fmla="val -69736"/>
              <a:gd name="adj2" fmla="val 818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</a:t>
            </a:r>
          </a:p>
          <a:p>
            <a:pPr algn="ctr"/>
            <a:r>
              <a:rPr lang="sr-Latn-CS" dirty="0" smtClean="0"/>
              <a:t>Konstate</a:t>
            </a:r>
            <a:r>
              <a:rPr lang="sr-Latn-CS" dirty="0" smtClean="0"/>
              <a:t> 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r="23789" b="1539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Callout 1 (Border and Accent Bar) 3"/>
          <p:cNvSpPr/>
          <p:nvPr/>
        </p:nvSpPr>
        <p:spPr>
          <a:xfrm>
            <a:off x="4267200" y="609600"/>
            <a:ext cx="3962400" cy="914400"/>
          </a:xfrm>
          <a:prstGeom prst="accentBorderCallout1">
            <a:avLst>
              <a:gd name="adj1" fmla="val 18750"/>
              <a:gd name="adj2" fmla="val -8333"/>
              <a:gd name="adj3" fmla="val 95077"/>
              <a:gd name="adj4" fmla="val -488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Kod broja decimala uneti nulu</a:t>
            </a:r>
          </a:p>
          <a:p>
            <a:pPr algn="ctr"/>
            <a:r>
              <a:rPr lang="sr-Latn-CS" dirty="0" smtClean="0"/>
              <a:t> (kako se ne bi obračunavali iznosi u parama)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r="23789" b="1539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4191000" y="1066800"/>
            <a:ext cx="4114800" cy="1447800"/>
          </a:xfrm>
          <a:prstGeom prst="accentBorderCallout1">
            <a:avLst>
              <a:gd name="adj1" fmla="val 18750"/>
              <a:gd name="adj2" fmla="val -8333"/>
              <a:gd name="adj3" fmla="val 79007"/>
              <a:gd name="adj4" fmla="val -275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procenat umanjenja 50</a:t>
            </a:r>
          </a:p>
          <a:p>
            <a:pPr algn="ctr"/>
            <a:r>
              <a:rPr lang="sr-Latn-CS" dirty="0" smtClean="0"/>
              <a:t>(bez znaka %)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438</Words>
  <Application>Microsoft Office PowerPoint</Application>
  <PresentationFormat>On-screen Show (4:3)</PresentationFormat>
  <Paragraphs>59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VRTIĆ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Jednom popunjene podatke u šifarniku je moguće menjati po potrebi  Prikazan je unos onih podataka koji su neophodi samo za mesečni obračun boravka deteta u predškolskoj ustanovi  Unos ostalih podataka u šifarnik se odnosi na ostale obračune i evidencije o čemu će biti objavljena posebna uputstva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VRTIĆ</dc:title>
  <dc:creator>User</dc:creator>
  <cp:lastModifiedBy>User</cp:lastModifiedBy>
  <cp:revision>27</cp:revision>
  <dcterms:created xsi:type="dcterms:W3CDTF">2019-01-01T21:39:40Z</dcterms:created>
  <dcterms:modified xsi:type="dcterms:W3CDTF">2019-01-03T13:01:12Z</dcterms:modified>
</cp:coreProperties>
</file>