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68C0-64EA-4EC7-8463-7147549FA34C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C96B9-D481-4C1E-A6D9-23DF81F53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68C0-64EA-4EC7-8463-7147549FA34C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C96B9-D481-4C1E-A6D9-23DF81F53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68C0-64EA-4EC7-8463-7147549FA34C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C96B9-D481-4C1E-A6D9-23DF81F53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68C0-64EA-4EC7-8463-7147549FA34C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C96B9-D481-4C1E-A6D9-23DF81F53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68C0-64EA-4EC7-8463-7147549FA34C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C96B9-D481-4C1E-A6D9-23DF81F53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68C0-64EA-4EC7-8463-7147549FA34C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C96B9-D481-4C1E-A6D9-23DF81F53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68C0-64EA-4EC7-8463-7147549FA34C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C96B9-D481-4C1E-A6D9-23DF81F53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68C0-64EA-4EC7-8463-7147549FA34C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C96B9-D481-4C1E-A6D9-23DF81F53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68C0-64EA-4EC7-8463-7147549FA34C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C96B9-D481-4C1E-A6D9-23DF81F53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68C0-64EA-4EC7-8463-7147549FA34C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C96B9-D481-4C1E-A6D9-23DF81F53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68C0-64EA-4EC7-8463-7147549FA34C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C96B9-D481-4C1E-A6D9-23DF81F53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168C0-64EA-4EC7-8463-7147549FA34C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C96B9-D481-4C1E-A6D9-23DF81F53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5162"/>
          </a:xfrm>
        </p:spPr>
        <p:txBody>
          <a:bodyPr/>
          <a:lstStyle/>
          <a:p>
            <a:r>
              <a:rPr lang="sr-Latn-RS" dirty="0" smtClean="0"/>
              <a:t>Plaćanje kroz elektronski servis platnog prometa - EsPP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6344" b="14706"/>
          <a:stretch>
            <a:fillRect/>
          </a:stretch>
        </p:blipFill>
        <p:spPr bwMode="auto">
          <a:xfrm>
            <a:off x="0" y="0"/>
            <a:ext cx="9143999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81000" y="1066800"/>
            <a:ext cx="2362200" cy="609600"/>
          </a:xfrm>
          <a:prstGeom prst="wedgeRoundRectCallout">
            <a:avLst>
              <a:gd name="adj1" fmla="val 23569"/>
              <a:gd name="adj2" fmla="val 149265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Drugi korak</a:t>
            </a:r>
            <a:endParaRPr lang="en-U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2209800" y="3505200"/>
            <a:ext cx="2819400" cy="762000"/>
          </a:xfrm>
          <a:prstGeom prst="wedgeRoundRectCallout">
            <a:avLst>
              <a:gd name="adj1" fmla="val -1119"/>
              <a:gd name="adj2" fmla="val -119854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Odabrati datoteku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053" b="5294"/>
          <a:stretch>
            <a:fillRect/>
          </a:stretch>
        </p:blipFill>
        <p:spPr bwMode="auto">
          <a:xfrm>
            <a:off x="0" y="0"/>
            <a:ext cx="9143999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971800" y="2743200"/>
            <a:ext cx="4038600" cy="1066800"/>
          </a:xfrm>
          <a:prstGeom prst="wedgeRoundRectCallout">
            <a:avLst>
              <a:gd name="adj1" fmla="val -55800"/>
              <a:gd name="adj2" fmla="val 10703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Izabrati prethodno formiran presek za plaćanje iz LIK</a:t>
            </a:r>
          </a:p>
          <a:p>
            <a:pPr algn="ctr"/>
            <a:r>
              <a:rPr lang="sr-Latn-RS" sz="1400" dirty="0" smtClean="0"/>
              <a:t>(pogledati uputstvo: LIK – elektronsko plaćanje)</a:t>
            </a:r>
            <a:endParaRPr lang="en-US" sz="1400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4953000" y="5943600"/>
            <a:ext cx="2286000" cy="533400"/>
          </a:xfrm>
          <a:prstGeom prst="wedgeRoundRectCallout">
            <a:avLst>
              <a:gd name="adj1" fmla="val 70932"/>
              <a:gd name="adj2" fmla="val 25525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Izabrati “Open”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0313" b="17058"/>
          <a:stretch>
            <a:fillRect/>
          </a:stretch>
        </p:blipFill>
        <p:spPr bwMode="auto">
          <a:xfrm>
            <a:off x="0" y="0"/>
            <a:ext cx="9143999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5562600" y="2438400"/>
            <a:ext cx="2895600" cy="685800"/>
          </a:xfrm>
          <a:prstGeom prst="wedgeRoundRectCallout">
            <a:avLst>
              <a:gd name="adj1" fmla="val -65725"/>
              <a:gd name="adj2" fmla="val -5474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Naziv preseka se pojavljuje ovde</a:t>
            </a:r>
            <a:endParaRPr lang="en-US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4038600" y="5334000"/>
            <a:ext cx="3048000" cy="685800"/>
          </a:xfrm>
          <a:prstGeom prst="wedgeRoundRectCallout">
            <a:avLst>
              <a:gd name="adj1" fmla="val 23579"/>
              <a:gd name="adj2" fmla="val -12965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Preći na sledeći korak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1636" b="12353"/>
          <a:stretch>
            <a:fillRect/>
          </a:stretch>
        </p:blipFill>
        <p:spPr bwMode="auto">
          <a:xfrm>
            <a:off x="0" y="0"/>
            <a:ext cx="9143999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533400" y="1066800"/>
            <a:ext cx="2362200" cy="609600"/>
          </a:xfrm>
          <a:prstGeom prst="wedgeRoundRectCallout">
            <a:avLst>
              <a:gd name="adj1" fmla="val 23569"/>
              <a:gd name="adj2" fmla="val 149265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Treći korak</a:t>
            </a:r>
            <a:endParaRPr lang="en-U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4191000" y="5943600"/>
            <a:ext cx="3048000" cy="685800"/>
          </a:xfrm>
          <a:prstGeom prst="wedgeRoundRectCallout">
            <a:avLst>
              <a:gd name="adj1" fmla="val 23579"/>
              <a:gd name="adj2" fmla="val -12965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Preći na sledeći korak</a:t>
            </a:r>
            <a:endParaRPr lang="en-US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5562600" y="457200"/>
            <a:ext cx="2667000" cy="1143000"/>
          </a:xfrm>
          <a:prstGeom prst="wedgeRoundRectCallout">
            <a:avLst>
              <a:gd name="adj1" fmla="val -101429"/>
              <a:gd name="adj2" fmla="val 11965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Podaci o preseku</a:t>
            </a:r>
          </a:p>
          <a:p>
            <a:pPr algn="ctr"/>
            <a:r>
              <a:rPr lang="en-US" dirty="0" smtClean="0"/>
              <a:t>M</a:t>
            </a:r>
            <a:r>
              <a:rPr lang="sr-Latn-RS" dirty="0" smtClean="0"/>
              <a:t>ogu se korigovati naziv i datum prenosa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7667" b="12353"/>
          <a:stretch>
            <a:fillRect/>
          </a:stretch>
        </p:blipFill>
        <p:spPr bwMode="auto">
          <a:xfrm>
            <a:off x="0" y="152400"/>
            <a:ext cx="9143999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152400" y="838200"/>
            <a:ext cx="2362200" cy="609600"/>
          </a:xfrm>
          <a:prstGeom prst="wedgeRoundRectCallout">
            <a:avLst>
              <a:gd name="adj1" fmla="val 31918"/>
              <a:gd name="adj2" fmla="val 136030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Četvrti korak</a:t>
            </a:r>
            <a:endParaRPr lang="en-U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3048000" y="3505200"/>
            <a:ext cx="3352800" cy="609600"/>
          </a:xfrm>
          <a:prstGeom prst="wedgeRoundRectCallout">
            <a:avLst>
              <a:gd name="adj1" fmla="val -55369"/>
              <a:gd name="adj2" fmla="val -15661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Konačno preuzimanje preseka </a:t>
            </a:r>
            <a:endParaRPr lang="sr-Latn-RS" dirty="0" smtClean="0"/>
          </a:p>
          <a:p>
            <a:pPr algn="ctr"/>
            <a:r>
              <a:rPr lang="sr-Latn-RS" dirty="0" smtClean="0"/>
              <a:t>(</a:t>
            </a:r>
            <a:r>
              <a:rPr lang="sr-Latn-RS" dirty="0" smtClean="0"/>
              <a:t>ili </a:t>
            </a:r>
            <a:r>
              <a:rPr lang="sr-Latn-RS" dirty="0" smtClean="0"/>
              <a:t>otkazivanje radnje</a:t>
            </a:r>
            <a:r>
              <a:rPr lang="sr-Latn-R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6344" b="17058"/>
          <a:stretch>
            <a:fillRect/>
          </a:stretch>
        </p:blipFill>
        <p:spPr bwMode="auto">
          <a:xfrm>
            <a:off x="0" y="0"/>
            <a:ext cx="9143999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0" y="1371600"/>
            <a:ext cx="2362200" cy="609600"/>
          </a:xfrm>
          <a:prstGeom prst="wedgeRoundRectCallout">
            <a:avLst>
              <a:gd name="adj1" fmla="val 40267"/>
              <a:gd name="adj2" fmla="val 162501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Peti korak</a:t>
            </a:r>
            <a:endParaRPr lang="en-US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6172200" y="2209800"/>
            <a:ext cx="2362200" cy="1295400"/>
          </a:xfrm>
          <a:prstGeom prst="wedgeRoundRectCallout">
            <a:avLst>
              <a:gd name="adj1" fmla="val -133926"/>
              <a:gd name="adj2" fmla="val -119939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Zeleno polje kao potvrda uspešno preuzetog preseka</a:t>
            </a:r>
            <a:endParaRPr lang="en-U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762000" y="5105400"/>
            <a:ext cx="2362200" cy="609600"/>
          </a:xfrm>
          <a:prstGeom prst="wedgeRoundRectCallout">
            <a:avLst>
              <a:gd name="adj1" fmla="val 19774"/>
              <a:gd name="adj2" fmla="val -18602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Zatvoriti obaveštenje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3699" b="7647"/>
          <a:stretch>
            <a:fillRect/>
          </a:stretch>
        </p:blipFill>
        <p:spPr bwMode="auto">
          <a:xfrm>
            <a:off x="0" y="0"/>
            <a:ext cx="9143999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28600" y="5943600"/>
            <a:ext cx="2362200" cy="609600"/>
          </a:xfrm>
          <a:prstGeom prst="wedgeRoundRectCallout">
            <a:avLst>
              <a:gd name="adj1" fmla="val 10287"/>
              <a:gd name="adj2" fmla="val -96322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Pojedinačni nalozi preseka</a:t>
            </a:r>
            <a:endParaRPr lang="en-U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0" y="2438400"/>
            <a:ext cx="1447800" cy="304800"/>
          </a:xfrm>
          <a:prstGeom prst="wedgeRoundRectCallout">
            <a:avLst>
              <a:gd name="adj1" fmla="val 44542"/>
              <a:gd name="adj2" fmla="val 161031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Presek</a:t>
            </a:r>
            <a:endParaRPr lang="en-US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6781800" y="1905000"/>
            <a:ext cx="2362200" cy="609600"/>
          </a:xfrm>
          <a:prstGeom prst="wedgeRoundRectCallout">
            <a:avLst>
              <a:gd name="adj1" fmla="val -21971"/>
              <a:gd name="adj2" fmla="val 134560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Može se dodati nalog u presek</a:t>
            </a:r>
            <a:endParaRPr lang="en-U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0" y="1066800"/>
            <a:ext cx="2057400" cy="381000"/>
          </a:xfrm>
          <a:prstGeom prst="wedgeRoundRectCallout">
            <a:avLst>
              <a:gd name="adj1" fmla="val 25930"/>
              <a:gd name="adj2" fmla="val 23720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2.Izabrati “Prikaži”</a:t>
            </a:r>
            <a:endParaRPr lang="en-US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5791200" y="914400"/>
            <a:ext cx="2362200" cy="609600"/>
          </a:xfrm>
          <a:prstGeom prst="wedgeRoundRectCallout">
            <a:avLst>
              <a:gd name="adj1" fmla="val -131649"/>
              <a:gd name="adj2" fmla="val 111031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1.Izabrati račun </a:t>
            </a:r>
            <a:endParaRPr lang="en-US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4800600" y="5867400"/>
            <a:ext cx="2362200" cy="609600"/>
          </a:xfrm>
          <a:prstGeom prst="wedgeRoundRectCallout">
            <a:avLst>
              <a:gd name="adj1" fmla="val 59243"/>
              <a:gd name="adj2" fmla="val -15514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Nalog se može menjati ili brisati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0313" b="7647"/>
          <a:stretch>
            <a:fillRect/>
          </a:stretch>
        </p:blipFill>
        <p:spPr bwMode="auto">
          <a:xfrm>
            <a:off x="0" y="0"/>
            <a:ext cx="9143999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724400" y="1905000"/>
            <a:ext cx="4038600" cy="990600"/>
          </a:xfrm>
          <a:prstGeom prst="wedgeRoundRectCallout">
            <a:avLst>
              <a:gd name="adj1" fmla="val -60784"/>
              <a:gd name="adj2" fmla="val 15341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Ponavljanjem postupka preuzimanja podataka naloga može se dodati više prethodno pripremljenih preseka iz LIK</a:t>
            </a:r>
            <a:endParaRPr lang="en-U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152400" y="4876800"/>
            <a:ext cx="2286000" cy="1066800"/>
          </a:xfrm>
          <a:prstGeom prst="wedgeRoundRectCallout">
            <a:avLst>
              <a:gd name="adj1" fmla="val -49"/>
              <a:gd name="adj2" fmla="val -90441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Primer dva učitana preseka iz LIK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8990" b="7647"/>
          <a:stretch>
            <a:fillRect/>
          </a:stretch>
        </p:blipFill>
        <p:spPr bwMode="auto">
          <a:xfrm>
            <a:off x="0" y="0"/>
            <a:ext cx="9143999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152400" y="1905000"/>
            <a:ext cx="4343400" cy="1295400"/>
          </a:xfrm>
          <a:prstGeom prst="wedgeRoundRectCallout">
            <a:avLst>
              <a:gd name="adj1" fmla="val -13899"/>
              <a:gd name="adj2" fmla="val 106100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Štikliranjem polja vrši se konačan odabir onih preseka koji će se proslediti u platni sistem</a:t>
            </a:r>
            <a:endParaRPr lang="en-U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3429000" y="4495800"/>
            <a:ext cx="4343400" cy="1295400"/>
          </a:xfrm>
          <a:prstGeom prst="wedgeRoundRectCallout">
            <a:avLst>
              <a:gd name="adj1" fmla="val -71071"/>
              <a:gd name="adj2" fmla="val -43381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Nakon odabira preseka koji se prosledjuju na plaćanje izabrati “Kreiranje preseka”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2376" b="7647"/>
          <a:stretch>
            <a:fillRect/>
          </a:stretch>
        </p:blipFill>
        <p:spPr bwMode="auto">
          <a:xfrm>
            <a:off x="0" y="0"/>
            <a:ext cx="9143999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5257800" y="4419600"/>
            <a:ext cx="2971800" cy="990600"/>
          </a:xfrm>
          <a:prstGeom prst="wedgeRoundRectCallout">
            <a:avLst>
              <a:gd name="adj1" fmla="val -100471"/>
              <a:gd name="adj2" fmla="val -65102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Pojavljuje se dugme za potvrdu kreiranja preseka.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26188" t="17058" r="-270" b="764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133600" y="3124200"/>
            <a:ext cx="4724400" cy="1676400"/>
          </a:xfrm>
          <a:prstGeom prst="wedgeRoundRectCallout">
            <a:avLst>
              <a:gd name="adj1" fmla="val -60681"/>
              <a:gd name="adj2" fmla="val -6530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Formirane </a:t>
            </a:r>
            <a:r>
              <a:rPr lang="en-US" dirty="0" err="1" smtClean="0"/>
              <a:t>datoteke</a:t>
            </a:r>
            <a:r>
              <a:rPr lang="en-US" dirty="0" smtClean="0"/>
              <a:t> </a:t>
            </a:r>
            <a:r>
              <a:rPr lang="sr-Latn-RS" dirty="0" smtClean="0"/>
              <a:t>za </a:t>
            </a:r>
            <a:r>
              <a:rPr lang="sr-Latn-RS" dirty="0" smtClean="0"/>
              <a:t>plaćanje iz LIK snimiti na računaru na kom je instaliran EsPP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3699" b="10000"/>
          <a:stretch>
            <a:fillRect/>
          </a:stretch>
        </p:blipFill>
        <p:spPr bwMode="auto">
          <a:xfrm>
            <a:off x="0" y="152400"/>
            <a:ext cx="9143999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5029200" y="5562600"/>
            <a:ext cx="2971800" cy="990600"/>
          </a:xfrm>
          <a:prstGeom prst="wedgeRoundRectCallout">
            <a:avLst>
              <a:gd name="adj1" fmla="val -124000"/>
              <a:gd name="adj2" fmla="val -8048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Nakon potvrde kreiranja preseka popuniti polje “Naziv preseka” i sačuvati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7667" b="10000"/>
          <a:stretch>
            <a:fillRect/>
          </a:stretch>
        </p:blipFill>
        <p:spPr bwMode="auto">
          <a:xfrm>
            <a:off x="0" y="0"/>
            <a:ext cx="9143999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6172200" y="1981200"/>
            <a:ext cx="2971800" cy="990600"/>
          </a:xfrm>
          <a:prstGeom prst="wedgeRoundRectCallout">
            <a:avLst>
              <a:gd name="adj1" fmla="val -124000"/>
              <a:gd name="adj2" fmla="val -8048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Zeleno polje kao potvrda uspešno kreiranog preseka</a:t>
            </a:r>
            <a:endParaRPr lang="en-U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5486400" y="5715000"/>
            <a:ext cx="2971800" cy="990600"/>
          </a:xfrm>
          <a:prstGeom prst="wedgeRoundRectCallout">
            <a:avLst>
              <a:gd name="adj1" fmla="val -121587"/>
              <a:gd name="adj2" fmla="val -7324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Zatvoriti masku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6344" b="10000"/>
          <a:stretch>
            <a:fillRect/>
          </a:stretch>
        </p:blipFill>
        <p:spPr bwMode="auto">
          <a:xfrm>
            <a:off x="0" y="0"/>
            <a:ext cx="9143999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5562600" y="381000"/>
            <a:ext cx="2971800" cy="990600"/>
          </a:xfrm>
          <a:prstGeom prst="wedgeRoundRectCallout">
            <a:avLst>
              <a:gd name="adj1" fmla="val -114046"/>
              <a:gd name="adj2" fmla="val 12132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1.Izabrati “Preseci”</a:t>
            </a:r>
            <a:endParaRPr lang="en-U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5486400" y="1828800"/>
            <a:ext cx="2971800" cy="762000"/>
          </a:xfrm>
          <a:prstGeom prst="wedgeRoundRectCallout">
            <a:avLst>
              <a:gd name="adj1" fmla="val -98359"/>
              <a:gd name="adj2" fmla="val 11951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2.Izabrati račun</a:t>
            </a:r>
            <a:endParaRPr lang="en-US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152400" y="1828800"/>
            <a:ext cx="2133600" cy="381000"/>
          </a:xfrm>
          <a:prstGeom prst="wedgeRoundRectCallout">
            <a:avLst>
              <a:gd name="adj1" fmla="val 24717"/>
              <a:gd name="adj2" fmla="val 356620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3.Izabrati “Prikaži”</a:t>
            </a:r>
            <a:endParaRPr lang="en-U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6172200" y="3200400"/>
            <a:ext cx="2590800" cy="457200"/>
          </a:xfrm>
          <a:prstGeom prst="wedgeRoundRectCallout">
            <a:avLst>
              <a:gd name="adj1" fmla="val -18583"/>
              <a:gd name="adj2" fmla="val 14090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Opcije štampe ili brisanja </a:t>
            </a:r>
            <a:endParaRPr lang="en-US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0" y="3733800"/>
            <a:ext cx="1524000" cy="457200"/>
          </a:xfrm>
          <a:prstGeom prst="wedgeRoundRectCallout">
            <a:avLst>
              <a:gd name="adj1" fmla="val 46413"/>
              <a:gd name="adj2" fmla="val 9075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4.Presek</a:t>
            </a:r>
            <a:endParaRPr lang="en-US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0" y="5029200"/>
            <a:ext cx="1447800" cy="381000"/>
          </a:xfrm>
          <a:prstGeom prst="wedgeRoundRectCallout">
            <a:avLst>
              <a:gd name="adj1" fmla="val 46413"/>
              <a:gd name="adj2" fmla="val 9075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Zbirni nalozi</a:t>
            </a:r>
            <a:endParaRPr lang="en-US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7467600" y="4648200"/>
            <a:ext cx="1447800" cy="381000"/>
          </a:xfrm>
          <a:prstGeom prst="wedgeRoundRectCallout">
            <a:avLst>
              <a:gd name="adj1" fmla="val -26219"/>
              <a:gd name="adj2" fmla="val 13635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Opcije</a:t>
            </a:r>
            <a:endParaRPr lang="en-US" dirty="0"/>
          </a:p>
        </p:txBody>
      </p:sp>
      <p:sp>
        <p:nvSpPr>
          <p:cNvPr id="10" name="Rounded Rectangular Callout 9"/>
          <p:cNvSpPr/>
          <p:nvPr/>
        </p:nvSpPr>
        <p:spPr>
          <a:xfrm>
            <a:off x="4191000" y="4495800"/>
            <a:ext cx="1447800" cy="381000"/>
          </a:xfrm>
          <a:prstGeom prst="wedgeRoundRectCallout">
            <a:avLst>
              <a:gd name="adj1" fmla="val -138008"/>
              <a:gd name="adj2" fmla="val 675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5.Izabrati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8990" b="10000"/>
          <a:stretch>
            <a:fillRect/>
          </a:stretch>
        </p:blipFill>
        <p:spPr bwMode="auto">
          <a:xfrm>
            <a:off x="0" y="0"/>
            <a:ext cx="8991599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5715000" y="4191000"/>
            <a:ext cx="2971800" cy="990600"/>
          </a:xfrm>
          <a:prstGeom prst="wedgeRoundRectCallout">
            <a:avLst>
              <a:gd name="adj1" fmla="val -75433"/>
              <a:gd name="adj2" fmla="val -3885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Pojavljuje se dugme za potvrdu slanja naloga u Platni sistem.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8990" b="7647"/>
          <a:stretch>
            <a:fillRect/>
          </a:stretch>
        </p:blipFill>
        <p:spPr bwMode="auto">
          <a:xfrm>
            <a:off x="0" y="0"/>
            <a:ext cx="9143999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5029200" y="3810000"/>
            <a:ext cx="2971800" cy="990600"/>
          </a:xfrm>
          <a:prstGeom prst="wedgeRoundRectCallout">
            <a:avLst>
              <a:gd name="adj1" fmla="val -75433"/>
              <a:gd name="adj2" fmla="val -3885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Uneti bezbednosni kod</a:t>
            </a:r>
            <a:endParaRPr lang="en-U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3581400" y="5105400"/>
            <a:ext cx="2971800" cy="990600"/>
          </a:xfrm>
          <a:prstGeom prst="wedgeRoundRectCallout">
            <a:avLst>
              <a:gd name="adj1" fmla="val -61255"/>
              <a:gd name="adj2" fmla="val -8410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Proslediti u Platni sistem.</a:t>
            </a:r>
            <a:endParaRPr lang="en-US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5867400" y="2209800"/>
            <a:ext cx="2971800" cy="990600"/>
          </a:xfrm>
          <a:prstGeom prst="wedgeRoundRectCallout">
            <a:avLst>
              <a:gd name="adj1" fmla="val -76036"/>
              <a:gd name="adj2" fmla="val -2437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Ukupan br. naloga i ukupan iznos svih naloga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7667" b="12353"/>
          <a:stretch>
            <a:fillRect/>
          </a:stretch>
        </p:blipFill>
        <p:spPr bwMode="auto">
          <a:xfrm>
            <a:off x="0" y="0"/>
            <a:ext cx="9143999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5867400" y="2514600"/>
            <a:ext cx="2971800" cy="990600"/>
          </a:xfrm>
          <a:prstGeom prst="wedgeRoundRectCallout">
            <a:avLst>
              <a:gd name="adj1" fmla="val -92024"/>
              <a:gd name="adj2" fmla="val -160125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Zeleno polje kao potvrda uspešno prosleđenih naloga u Platni sistem</a:t>
            </a:r>
            <a:endParaRPr lang="en-U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5029200" y="4572000"/>
            <a:ext cx="2971800" cy="990600"/>
          </a:xfrm>
          <a:prstGeom prst="wedgeRoundRectCallout">
            <a:avLst>
              <a:gd name="adj1" fmla="val -124000"/>
              <a:gd name="adj2" fmla="val -8048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Zatvoriti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/>
          <a:lstStyle/>
          <a:p>
            <a:r>
              <a:rPr lang="sr-Latn-RS" dirty="0" smtClean="0"/>
              <a:t>Kraj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36771" t="57059"/>
          <a:stretch>
            <a:fillRect/>
          </a:stretch>
        </p:blipFill>
        <p:spPr bwMode="auto">
          <a:xfrm>
            <a:off x="533400" y="1219200"/>
            <a:ext cx="8001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800600" y="1600200"/>
            <a:ext cx="3505200" cy="1143000"/>
          </a:xfrm>
          <a:prstGeom prst="wedgeRoundRectCallout">
            <a:avLst>
              <a:gd name="adj1" fmla="val -64056"/>
              <a:gd name="adj2" fmla="val 77402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Pokrenuti VPN konekciju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5021" b="19411"/>
          <a:stretch>
            <a:fillRect/>
          </a:stretch>
        </p:blipFill>
        <p:spPr bwMode="auto">
          <a:xfrm>
            <a:off x="0" y="0"/>
            <a:ext cx="8991599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6629400" y="1447800"/>
            <a:ext cx="2209800" cy="1371600"/>
          </a:xfrm>
          <a:prstGeom prst="wedgeRoundRectCallout">
            <a:avLst>
              <a:gd name="adj1" fmla="val -81685"/>
              <a:gd name="adj2" fmla="val 18709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U internet pretraživaču pronaći sajt Uprave za trezor, sekciju EsPP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5021" b="14706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419600" y="3352800"/>
            <a:ext cx="3124200" cy="1143000"/>
          </a:xfrm>
          <a:prstGeom prst="wedgeRoundRectCallout">
            <a:avLst>
              <a:gd name="adj1" fmla="val -72196"/>
              <a:gd name="adj2" fmla="val -4808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Izabrati prijavu</a:t>
            </a:r>
            <a:endParaRPr lang="en-U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4800600" y="304800"/>
            <a:ext cx="2057400" cy="609600"/>
          </a:xfrm>
          <a:prstGeom prst="wedgeRoundRectCallout">
            <a:avLst>
              <a:gd name="adj1" fmla="val 88535"/>
              <a:gd name="adj2" fmla="val 59559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Ili ovde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5021" b="14706"/>
          <a:stretch>
            <a:fillRect/>
          </a:stretch>
        </p:blipFill>
        <p:spPr bwMode="auto">
          <a:xfrm>
            <a:off x="0" y="0"/>
            <a:ext cx="9067799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343400" y="3581400"/>
            <a:ext cx="4343400" cy="1371600"/>
          </a:xfrm>
          <a:prstGeom prst="wedgeRoundRectCallout">
            <a:avLst>
              <a:gd name="adj1" fmla="val -66653"/>
              <a:gd name="adj2" fmla="val 4330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Ulogovati se na servis prethodno kreiranim korisničkim imenom i lozinkom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3699" b="7647"/>
          <a:stretch>
            <a:fillRect/>
          </a:stretch>
        </p:blipFill>
        <p:spPr bwMode="auto">
          <a:xfrm>
            <a:off x="0" y="0"/>
            <a:ext cx="8991599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5105400" y="2895600"/>
            <a:ext cx="2895600" cy="914400"/>
          </a:xfrm>
          <a:prstGeom prst="wedgeRoundRectCallout">
            <a:avLst>
              <a:gd name="adj1" fmla="val -124548"/>
              <a:gd name="adj2" fmla="val -114951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Izabrati “Nalozi”</a:t>
            </a:r>
            <a:endParaRPr lang="en-U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533400" y="2971800"/>
            <a:ext cx="1219200" cy="685800"/>
          </a:xfrm>
          <a:prstGeom prst="wedgeRoundRectCallout">
            <a:avLst>
              <a:gd name="adj1" fmla="val 92402"/>
              <a:gd name="adj2" fmla="val -1552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Ili ovde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7667" b="17058"/>
          <a:stretch>
            <a:fillRect/>
          </a:stretch>
        </p:blipFill>
        <p:spPr bwMode="auto">
          <a:xfrm>
            <a:off x="0" y="0"/>
            <a:ext cx="8991599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4419600" y="2362200"/>
            <a:ext cx="4419600" cy="838200"/>
          </a:xfrm>
          <a:prstGeom prst="wedgeRoundRectCallout">
            <a:avLst>
              <a:gd name="adj1" fmla="val -55924"/>
              <a:gd name="adj2" fmla="val 6677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Izabrati “Preuzimanje podataka naloga”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5021" b="10000"/>
          <a:stretch>
            <a:fillRect/>
          </a:stretch>
        </p:blipFill>
        <p:spPr bwMode="auto">
          <a:xfrm>
            <a:off x="0" y="0"/>
            <a:ext cx="9143999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28600" y="990600"/>
            <a:ext cx="2590800" cy="457200"/>
          </a:xfrm>
          <a:prstGeom prst="wedgeRoundRectCallout">
            <a:avLst>
              <a:gd name="adj1" fmla="val 26918"/>
              <a:gd name="adj2" fmla="val 162500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Prvi korak</a:t>
            </a:r>
            <a:endParaRPr lang="en-U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6172200" y="1066800"/>
            <a:ext cx="2743200" cy="990600"/>
          </a:xfrm>
          <a:prstGeom prst="wedgeRoundRectCallout">
            <a:avLst>
              <a:gd name="adj1" fmla="val -59395"/>
              <a:gd name="adj2" fmla="val 92364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Iz padajuće liste računa izabrati račun sa kog će se izvršiti plaćanje</a:t>
            </a:r>
            <a:endParaRPr lang="en-U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3733800" y="5181600"/>
            <a:ext cx="3048000" cy="685800"/>
          </a:xfrm>
          <a:prstGeom prst="wedgeRoundRectCallout">
            <a:avLst>
              <a:gd name="adj1" fmla="val 23579"/>
              <a:gd name="adj2" fmla="val -12965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Preći na sledeći korak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310</Words>
  <Application>Microsoft Office PowerPoint</Application>
  <PresentationFormat>On-screen Show (4:3)</PresentationFormat>
  <Paragraphs>59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Plaćanje kroz elektronski servis platnog prometa - EsPP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Kraj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Plaćanje kroz elektronski servis platnog prometa - EsPP</dc:title>
  <dc:creator>Aleksandar</dc:creator>
  <cp:lastModifiedBy>Aleksandar</cp:lastModifiedBy>
  <cp:revision>9</cp:revision>
  <dcterms:created xsi:type="dcterms:W3CDTF">2020-04-27T17:11:12Z</dcterms:created>
  <dcterms:modified xsi:type="dcterms:W3CDTF">2020-04-27T19:02:06Z</dcterms:modified>
</cp:coreProperties>
</file>