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7" r:id="rId3"/>
    <p:sldId id="260" r:id="rId4"/>
    <p:sldId id="261" r:id="rId5"/>
    <p:sldId id="312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282" r:id="rId22"/>
    <p:sldId id="332" r:id="rId23"/>
    <p:sldId id="333" r:id="rId24"/>
    <p:sldId id="334" r:id="rId25"/>
    <p:sldId id="335" r:id="rId26"/>
    <p:sldId id="336" r:id="rId27"/>
    <p:sldId id="338" r:id="rId28"/>
    <p:sldId id="339" r:id="rId29"/>
    <p:sldId id="340" r:id="rId30"/>
    <p:sldId id="341" r:id="rId31"/>
    <p:sldId id="30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350CC-B7AF-4036-8404-74A95EE07CC7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9EE48-293E-484F-BFDC-D168B1BDE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/>
          <a:lstStyle/>
          <a:p>
            <a:r>
              <a:rPr lang="sr-Latn-RS" dirty="0" smtClean="0"/>
              <a:t>Kreiranje datoteke za elektronsko plaćanje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203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ular Callout 6"/>
          <p:cNvSpPr/>
          <p:nvPr/>
        </p:nvSpPr>
        <p:spPr>
          <a:xfrm>
            <a:off x="3962400" y="1828800"/>
            <a:ext cx="4876800" cy="2438400"/>
          </a:xfrm>
          <a:prstGeom prst="wedgeRoundRectCallout">
            <a:avLst>
              <a:gd name="adj1" fmla="val -63480"/>
              <a:gd name="adj2" fmla="val -426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Preporuka:</a:t>
            </a:r>
          </a:p>
          <a:p>
            <a:pPr algn="ctr"/>
            <a:endParaRPr lang="sr-Latn-RS" dirty="0" smtClean="0"/>
          </a:p>
          <a:p>
            <a:pPr algn="ctr"/>
            <a:r>
              <a:rPr lang="sr-Latn-RS" dirty="0" smtClean="0"/>
              <a:t>Izabrati opciju DA kod izračunavanja kontrolnog broja u pozivu na broj zaduženja </a:t>
            </a:r>
            <a:r>
              <a:rPr lang="sr-Latn-RS" sz="1400" dirty="0" smtClean="0"/>
              <a:t>(obzirom da se kontrolni broj ne izračunava u nalogu)</a:t>
            </a:r>
          </a:p>
          <a:p>
            <a:pPr algn="ctr"/>
            <a:endParaRPr lang="sr-Latn-RS" dirty="0" smtClean="0"/>
          </a:p>
          <a:p>
            <a:pPr algn="ctr"/>
            <a:r>
              <a:rPr lang="sr-Latn-RS" dirty="0" smtClean="0"/>
              <a:t>Izabrati opciju NE kod izračunavanja kontrolnog broja u pozivu na broj odobrenja </a:t>
            </a:r>
            <a:r>
              <a:rPr lang="sr-Latn-RS" sz="1400" dirty="0" smtClean="0"/>
              <a:t>(u nalogu uneti strukturu poziva na broj odobrenja sa kontrolnim brojem)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203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Up Arrow Callout 3"/>
          <p:cNvSpPr/>
          <p:nvPr/>
        </p:nvSpPr>
        <p:spPr>
          <a:xfrm>
            <a:off x="1524000" y="4343400"/>
            <a:ext cx="5486400" cy="14478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 Biće ispisani virmani za sve stavke koje su obeležene plavom bojom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18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905000" y="4343400"/>
            <a:ext cx="4572000" cy="1524000"/>
          </a:xfrm>
          <a:prstGeom prst="wedgeRoundRectCallout">
            <a:avLst>
              <a:gd name="adj1" fmla="val -61617"/>
              <a:gd name="adj2" fmla="val -9161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Ako se bira samo jedna stavka izabrati klikom mišem samo tu stavku čime će biti formiran presek (virman) samo za tu izabranu stavku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161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828800" y="4648200"/>
            <a:ext cx="5867400" cy="1295400"/>
          </a:xfrm>
          <a:prstGeom prst="wedgeRoundRectCallout">
            <a:avLst>
              <a:gd name="adj1" fmla="val -48335"/>
              <a:gd name="adj2" fmla="val -9113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Ako je potrebno izabrati više od jedne stavke kliknuti mišem na prvu stavku, zatim pritisnuti taster “Ctrl” i dok je pritisnut taster “Ctrl” mišem kliknuti na sledeću stavku i tako redom dok se ne izaberu sve željene stavke.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1636" b="161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676400" y="4495800"/>
            <a:ext cx="4876800" cy="16002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Primer izbora svih stavki osim prve stavke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1636" b="161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429000" y="4267200"/>
            <a:ext cx="4724400" cy="1676400"/>
          </a:xfrm>
          <a:prstGeom prst="wedgeRoundRectCallout">
            <a:avLst>
              <a:gd name="adj1" fmla="val -101012"/>
              <a:gd name="adj2" fmla="val 6267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pregled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9573" b="1000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762000" y="4267200"/>
            <a:ext cx="3048000" cy="1752600"/>
          </a:xfrm>
          <a:prstGeom prst="wedgeRoundRectCallout">
            <a:avLst>
              <a:gd name="adj1" fmla="val -25539"/>
              <a:gd name="adj2" fmla="val -9630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Formiranu datoteku </a:t>
            </a:r>
            <a:r>
              <a:rPr lang="sr-Latn-RS" dirty="0" smtClean="0"/>
              <a:t>je potrebno sačuvati na nekoj lokaciji na računaru, bilo kojoj po izboru korisnika npr u okviru TrezorVB otvoriti folder ISP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657600" y="152400"/>
            <a:ext cx="5181600" cy="2209800"/>
          </a:xfrm>
          <a:prstGeom prst="wedgeRoundRectCallout">
            <a:avLst>
              <a:gd name="adj1" fmla="val 33450"/>
              <a:gd name="adj2" fmla="val 6496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U trenutku snimanja preseka sve stavke će biti obeležene plavom bojom </a:t>
            </a:r>
            <a:r>
              <a:rPr lang="sr-Latn-RS" sz="1400" dirty="0" smtClean="0"/>
              <a:t>(uključujući i prvu stavku koja nije izabrana za plaćanje). </a:t>
            </a:r>
          </a:p>
          <a:p>
            <a:pPr algn="ctr"/>
            <a:r>
              <a:rPr lang="sr-Latn-RS" dirty="0" smtClean="0"/>
              <a:t>To ne znači da je presek formiran za sve stavke. Presek se formira samo za prethodno izabrane račune. </a:t>
            </a:r>
          </a:p>
          <a:p>
            <a:pPr algn="ctr"/>
            <a:r>
              <a:rPr lang="sr-Latn-RS" dirty="0" smtClean="0"/>
              <a:t>Ignorisati ovo.</a:t>
            </a:r>
            <a:endParaRPr lang="en-US" dirty="0" smtClean="0"/>
          </a:p>
        </p:txBody>
      </p:sp>
      <p:sp>
        <p:nvSpPr>
          <p:cNvPr id="6" name="Up Arrow Callout 5"/>
          <p:cNvSpPr/>
          <p:nvPr/>
        </p:nvSpPr>
        <p:spPr>
          <a:xfrm>
            <a:off x="4114800" y="4648200"/>
            <a:ext cx="4038600" cy="16002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Obaveštenje o snimljenim nalozima.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4282" b="7647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209800" y="3352800"/>
            <a:ext cx="3810000" cy="1447800"/>
          </a:xfrm>
          <a:prstGeom prst="wedgeRoundRectCallout">
            <a:avLst>
              <a:gd name="adj1" fmla="val -34582"/>
              <a:gd name="adj2" fmla="val -8629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Snimljena datoteka nosi </a:t>
            </a:r>
            <a:r>
              <a:rPr lang="sr-Latn-RS" dirty="0" smtClean="0"/>
              <a:t>oznaku “extdat01” gde 01 označava redni broj preseka. </a:t>
            </a:r>
            <a:r>
              <a:rPr lang="en-US" dirty="0" smtClean="0"/>
              <a:t>R</a:t>
            </a:r>
            <a:r>
              <a:rPr lang="sr-Latn-RS" dirty="0" smtClean="0"/>
              <a:t>edni broj preseka se unosi u polje “Broj preseka:” 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 l="39017" t="27633" r="43996" b="55495"/>
          <a:stretch>
            <a:fillRect/>
          </a:stretch>
        </p:blipFill>
        <p:spPr bwMode="auto">
          <a:xfrm>
            <a:off x="6553200" y="4724400"/>
            <a:ext cx="2286000" cy="1524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Pentagon 4"/>
          <p:cNvSpPr/>
          <p:nvPr/>
        </p:nvSpPr>
        <p:spPr>
          <a:xfrm>
            <a:off x="4953000" y="5181600"/>
            <a:ext cx="1752600" cy="457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1636" b="161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24400" y="1600200"/>
            <a:ext cx="3657600" cy="3505200"/>
          </a:xfrm>
          <a:prstGeom prst="wedgeRoundRectCallout">
            <a:avLst>
              <a:gd name="adj1" fmla="val -69171"/>
              <a:gd name="adj2" fmla="val -2244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Važno!!!!</a:t>
            </a:r>
          </a:p>
          <a:p>
            <a:pPr algn="ctr"/>
            <a:r>
              <a:rPr lang="sr-Latn-RS" dirty="0" smtClean="0"/>
              <a:t>Kod svakog pojedinačnog formiranja preseka (virmana) ponuđeni startni broj preseka će biti 01.</a:t>
            </a:r>
          </a:p>
          <a:p>
            <a:pPr algn="ctr"/>
            <a:endParaRPr lang="sr-Latn-RS" dirty="0"/>
          </a:p>
          <a:p>
            <a:pPr algn="ctr"/>
            <a:r>
              <a:rPr lang="sr-Latn-RS" dirty="0" smtClean="0"/>
              <a:t>Ako se svi preseci čuvaju na istoj lokaciji (npr. </a:t>
            </a:r>
            <a:r>
              <a:rPr lang="sr-Latn-RS" dirty="0"/>
              <a:t>u</a:t>
            </a:r>
            <a:r>
              <a:rPr lang="sr-Latn-RS" dirty="0" smtClean="0"/>
              <a:t> folderu ISP) potrebno je imati u vidu da će svaki naredni presek sa istim nazivom (extdat01.txt) “pregaziti” prethodno snimljen.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-270" t="588" r="6344" b="7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943600" y="1524000"/>
            <a:ext cx="3200400" cy="2438400"/>
          </a:xfrm>
          <a:prstGeom prst="wedgeRoundRectCallout">
            <a:avLst>
              <a:gd name="adj1" fmla="val -79376"/>
              <a:gd name="adj2" fmla="val -1323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Zato je potrebno kod svakog narednog preseka promeniti podatak u polju “Broj preseka” </a:t>
            </a:r>
          </a:p>
          <a:p>
            <a:pPr algn="ctr"/>
            <a:endParaRPr lang="sr-Latn-RS" dirty="0" smtClean="0"/>
          </a:p>
          <a:p>
            <a:pPr algn="ctr"/>
            <a:r>
              <a:rPr lang="sr-Latn-RS" dirty="0" smtClean="0"/>
              <a:t>ili nakon snimanja preseka preimenovati isti </a:t>
            </a:r>
          </a:p>
          <a:p>
            <a:pPr algn="ctr"/>
            <a:r>
              <a:rPr lang="sr-Latn-RS" sz="1400" dirty="0" smtClean="0"/>
              <a:t>(videti naredni slajd) 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600200" y="4572000"/>
            <a:ext cx="7162800" cy="1447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Gore navedeno je potrebno samo ako se formira više preseka pre plaćanja. Nakon plaćanja formirani preseci više nisu potrebni i može se ponovo početi od broja preseka: 01.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590800" y="1143000"/>
            <a:ext cx="1981200" cy="381000"/>
          </a:xfrm>
          <a:prstGeom prst="wedgeRoundRectCallout">
            <a:avLst>
              <a:gd name="adj1" fmla="val -61105"/>
              <a:gd name="adj2" fmla="val 3897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Drugi nalog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sr-Latn-RS" dirty="0" smtClean="0"/>
              <a:t>1.Kreiranje datoteke za elektronsko plaćanje u LIK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3436" b="10729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514600" y="3276600"/>
            <a:ext cx="4495800" cy="1295400"/>
          </a:xfrm>
          <a:prstGeom prst="wedgeRoundRectCallout">
            <a:avLst>
              <a:gd name="adj1" fmla="val -40973"/>
              <a:gd name="adj2" fmla="val -7729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Primer manipulacije nazivima preseka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/>
          <a:lstStyle/>
          <a:p>
            <a:r>
              <a:rPr lang="sr-Latn-RS" dirty="0" smtClean="0"/>
              <a:t>Istovremeno plaćanje računa iz više naloga u LIK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5168" b="830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971800" y="838200"/>
            <a:ext cx="5867400" cy="685800"/>
          </a:xfrm>
          <a:prstGeom prst="wedgeRoundRectCallout">
            <a:avLst>
              <a:gd name="adj1" fmla="val -59765"/>
              <a:gd name="adj2" fmla="val 4812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Istovremeno se mogu spremiti računi za plaćanje iz više naloga. Izabrati sledeći nalog.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715000" y="1676400"/>
            <a:ext cx="3048000" cy="1066800"/>
          </a:xfrm>
          <a:prstGeom prst="wedgeRoundRectCallout">
            <a:avLst>
              <a:gd name="adj1" fmla="val -73480"/>
              <a:gd name="adj2" fmla="val 201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</a:t>
            </a:r>
            <a:r>
              <a:rPr lang="sr-Latn-RS" dirty="0" smtClean="0"/>
              <a:t>ada se istovremeno plaćaju računi iz više naloga obratiti pažnju na broj preseka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905000" y="3657600"/>
            <a:ext cx="3124200" cy="762000"/>
          </a:xfrm>
          <a:prstGeom prst="wedgeRoundRectCallout">
            <a:avLst>
              <a:gd name="adj1" fmla="val -27280"/>
              <a:gd name="adj2" fmla="val -8489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stavku(e) za plaćanje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0" y="5257800"/>
            <a:ext cx="3581400" cy="609600"/>
          </a:xfrm>
          <a:prstGeom prst="wedgeRoundRectCallout">
            <a:avLst>
              <a:gd name="adj1" fmla="val -57880"/>
              <a:gd name="adj2" fmla="val 11838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“Pregled”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053" b="7647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3505200" y="4800600"/>
            <a:ext cx="3200400" cy="12954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Snimiti </a:t>
            </a:r>
            <a:r>
              <a:rPr lang="sr-Latn-RS" dirty="0" smtClean="0"/>
              <a:t>naloge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43200" y="1066800"/>
            <a:ext cx="5029200" cy="1295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PREPORUKA</a:t>
            </a:r>
          </a:p>
          <a:p>
            <a:pPr algn="ctr"/>
            <a:r>
              <a:rPr lang="sr-Latn-RS" dirty="0" smtClean="0"/>
              <a:t>Datoteku</a:t>
            </a:r>
            <a:r>
              <a:rPr lang="sr-Latn-RS" dirty="0" smtClean="0"/>
              <a:t> </a:t>
            </a:r>
            <a:r>
              <a:rPr lang="sr-Latn-RS" dirty="0" smtClean="0"/>
              <a:t>snimiti na računaru na kom je instalirano elektronsko plaćanje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9573" t="7647" r="19573" b="1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762000" y="3124200"/>
            <a:ext cx="3962400" cy="1524000"/>
          </a:xfrm>
          <a:prstGeom prst="wedgeRoundRectCallout">
            <a:avLst>
              <a:gd name="adj1" fmla="val -41874"/>
              <a:gd name="adj2" fmla="val -77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Primer snimljenih više preseka - manipulacija brojem preseka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9573" t="7647" r="19573" b="1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762000" y="3124200"/>
            <a:ext cx="3962400" cy="1524000"/>
          </a:xfrm>
          <a:prstGeom prst="wedgeRoundRectCallout">
            <a:avLst>
              <a:gd name="adj1" fmla="val -41874"/>
              <a:gd name="adj2" fmla="val -775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Primer snimljenih više preseka – manipulacija nazivom preseka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891" r="10313" b="16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1219200" y="5105400"/>
            <a:ext cx="5334000" cy="1143000"/>
          </a:xfrm>
          <a:prstGeom prst="wedgeRoundRectCallout">
            <a:avLst>
              <a:gd name="adj1" fmla="val -46211"/>
              <a:gd name="adj2" fmla="val -10063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Nakon snimanja preseka za plaćanje program automatski ažurira status snimljenih stavki naloga u “Plaćeno DA”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r>
              <a:rPr lang="sr-Latn-RS" dirty="0" smtClean="0"/>
              <a:t>2.Kreiranje datoteke </a:t>
            </a:r>
            <a:r>
              <a:rPr lang="sr-Latn-RS" dirty="0" smtClean="0"/>
              <a:t>za elektronsko plaćanje u </a:t>
            </a:r>
            <a:r>
              <a:rPr lang="sr-Latn-RS" dirty="0" smtClean="0"/>
              <a:t>LD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8990" t="11891" r="10313" b="16125"/>
          <a:stretch>
            <a:fillRect/>
          </a:stretch>
        </p:blipFill>
        <p:spPr bwMode="auto">
          <a:xfrm>
            <a:off x="76200" y="0"/>
            <a:ext cx="891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33400" y="1447800"/>
            <a:ext cx="1981200" cy="990600"/>
          </a:xfrm>
          <a:prstGeom prst="wedgeRoundRectCallout">
            <a:avLst>
              <a:gd name="adj1" fmla="val 63291"/>
              <a:gd name="adj2" fmla="val -12869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“Izveštaji”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6096000" y="5105400"/>
            <a:ext cx="1981200" cy="990600"/>
          </a:xfrm>
          <a:prstGeom prst="wedgeRoundRectCallout">
            <a:avLst>
              <a:gd name="adj1" fmla="val -117705"/>
              <a:gd name="adj2" fmla="val 7311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“Priprema podataka za ESP”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4008" r="16928" b="14008"/>
          <a:stretch>
            <a:fillRect/>
          </a:stretch>
        </p:blipFill>
        <p:spPr bwMode="auto">
          <a:xfrm>
            <a:off x="0" y="0"/>
            <a:ext cx="792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114800" y="152400"/>
            <a:ext cx="2895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Maska za kreiranje datoteke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2590800" y="990600"/>
            <a:ext cx="4572000" cy="457200"/>
          </a:xfrm>
          <a:prstGeom prst="wedgeRoundRectCallout">
            <a:avLst>
              <a:gd name="adj1" fmla="val -64363"/>
              <a:gd name="adj2" fmla="val 9299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Obratiti pažnju na broj preseka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867400" y="2133600"/>
            <a:ext cx="609600" cy="1524000"/>
          </a:xfrm>
          <a:prstGeom prst="rightBrace">
            <a:avLst>
              <a:gd name="adj1" fmla="val 48039"/>
              <a:gd name="adj2" fmla="val 488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5715000" y="4191000"/>
            <a:ext cx="609600" cy="1981200"/>
          </a:xfrm>
          <a:prstGeom prst="rightBrace">
            <a:avLst>
              <a:gd name="adj1" fmla="val 48039"/>
              <a:gd name="adj2" fmla="val 488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6781800" y="2133600"/>
            <a:ext cx="2133600" cy="1066800"/>
          </a:xfrm>
          <a:prstGeom prst="wedgeRoundRectCallout">
            <a:avLst>
              <a:gd name="adj1" fmla="val -58612"/>
              <a:gd name="adj2" fmla="val 146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Prostor za kreiranje datoteke za virmane naknada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2362200" y="1905000"/>
            <a:ext cx="2971800" cy="533400"/>
          </a:xfrm>
          <a:prstGeom prst="wedgeRoundRectCallout">
            <a:avLst>
              <a:gd name="adj1" fmla="val -60940"/>
              <a:gd name="adj2" fmla="val 2721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r>
              <a:rPr lang="sr-Latn-RS" dirty="0" smtClean="0"/>
              <a:t>opunjavanje polja izborom preko tastera F3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2438400" y="2590800"/>
            <a:ext cx="3124200" cy="533400"/>
          </a:xfrm>
          <a:prstGeom prst="wedgeRoundRectCallout">
            <a:avLst>
              <a:gd name="adj1" fmla="val -95312"/>
              <a:gd name="adj2" fmla="val 3427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 plaćanje i poreza i neto naknade</a:t>
            </a:r>
            <a:endParaRPr lang="en-US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2667000" y="3276600"/>
            <a:ext cx="2971800" cy="457200"/>
          </a:xfrm>
          <a:prstGeom prst="wedgeRoundRectCallout">
            <a:avLst>
              <a:gd name="adj1" fmla="val -103608"/>
              <a:gd name="adj2" fmla="val 676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r>
              <a:rPr lang="sr-Latn-RS" dirty="0" smtClean="0"/>
              <a:t>a plaćanje samo neto naknade</a:t>
            </a:r>
            <a:endParaRPr lang="en-US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6629400" y="4495800"/>
            <a:ext cx="2362200" cy="1295400"/>
          </a:xfrm>
          <a:prstGeom prst="wedgeRoundRectCallout">
            <a:avLst>
              <a:gd name="adj1" fmla="val -58992"/>
              <a:gd name="adj2" fmla="val 561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Prostor za kreiranje datoteke za virmane plata i naknade plate</a:t>
            </a:r>
            <a:endParaRPr lang="en-US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2514600" y="4038600"/>
            <a:ext cx="2971800" cy="457200"/>
          </a:xfrm>
          <a:prstGeom prst="wedgeRoundRectCallout">
            <a:avLst>
              <a:gd name="adj1" fmla="val -86715"/>
              <a:gd name="adj2" fmla="val -304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Izbor jedne ili više opcija</a:t>
            </a:r>
            <a:endParaRPr lang="en-US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2819400" y="5410200"/>
            <a:ext cx="2971800" cy="457200"/>
          </a:xfrm>
          <a:prstGeom prst="wedgeRoundRectCallout">
            <a:avLst>
              <a:gd name="adj1" fmla="val -84000"/>
              <a:gd name="adj2" fmla="val 8323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Izbor načina plaćanja poreza i doprinosa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16667" b="192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5029200" y="2209800"/>
            <a:ext cx="3733800" cy="1524000"/>
          </a:xfrm>
          <a:prstGeom prst="wedgeRoundRectCallout">
            <a:avLst>
              <a:gd name="adj1" fmla="val -69573"/>
              <a:gd name="adj2" fmla="val 1485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ESP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891" r="6344" b="16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2667000" y="5638800"/>
            <a:ext cx="4572000" cy="609600"/>
          </a:xfrm>
          <a:prstGeom prst="wedgeRoundRectCallout">
            <a:avLst>
              <a:gd name="adj1" fmla="val -77892"/>
              <a:gd name="adj2" fmla="val -24044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Primer kreiranja elektronskih virmana za plate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3962400" y="838200"/>
            <a:ext cx="4572000" cy="990600"/>
          </a:xfrm>
          <a:prstGeom prst="wedgeRoundRectCallout">
            <a:avLst>
              <a:gd name="adj1" fmla="val -67892"/>
              <a:gd name="adj2" fmla="val 17777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Nakon snimanja datoteke na lokaciji u računaru postupci plaćanja su identični kao i kod plaćanja računa iz LIK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r>
              <a:rPr lang="sr-Latn-RS" dirty="0" smtClean="0"/>
              <a:t>Kraj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4103" t="4855" r="16667" b="110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295400" y="4876800"/>
            <a:ext cx="6477000" cy="18288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Maska za unos podataka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19573" b="1000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Process 2"/>
          <p:cNvSpPr/>
          <p:nvPr/>
        </p:nvSpPr>
        <p:spPr>
          <a:xfrm>
            <a:off x="1828800" y="4267200"/>
            <a:ext cx="5638800" cy="17526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Izabrati šifru BK i nalog iz LIK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1447800" y="990600"/>
            <a:ext cx="914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 rot="845624">
            <a:off x="1385670" y="1479492"/>
            <a:ext cx="914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203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Callout 2"/>
          <p:cNvSpPr/>
          <p:nvPr/>
        </p:nvSpPr>
        <p:spPr>
          <a:xfrm>
            <a:off x="1219200" y="4038600"/>
            <a:ext cx="6781800" cy="26670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r>
              <a:rPr lang="sr-Latn-RS" dirty="0" smtClean="0"/>
              <a:t>akon popunjavanja polja “Nalog:” pritiskom na taster “Tab” pojavljuju se sve stavke (računi) uneti u taj nalog.</a:t>
            </a:r>
          </a:p>
          <a:p>
            <a:pPr algn="ctr"/>
            <a:endParaRPr lang="sr-Latn-RS" dirty="0" smtClean="0"/>
          </a:p>
          <a:p>
            <a:pPr algn="ctr"/>
            <a:r>
              <a:rPr lang="sr-Latn-RS" b="1" dirty="0" smtClean="0"/>
              <a:t>Važno: pojavljuju se sve stavke naloga bez obzira da li su ili nisu plaćene  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203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609600" y="4191000"/>
            <a:ext cx="2971800" cy="533400"/>
          </a:xfrm>
          <a:prstGeom prst="wedgeRoundRectCallout">
            <a:avLst>
              <a:gd name="adj1" fmla="val -33503"/>
              <a:gd name="adj2" fmla="val -8904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Neplaćene stavke naloga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6477000" y="2057400"/>
            <a:ext cx="2362200" cy="3276600"/>
          </a:xfrm>
          <a:prstGeom prst="wedgeRoundRectCallout">
            <a:avLst>
              <a:gd name="adj1" fmla="val -50434"/>
              <a:gd name="adj2" fmla="val -6970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Prikazuju se sve stavke, i plaćene i neplaćene kada je obeležena opcija DA. Kako se ne bi prikazivale plaćene stavke naloga izabrati opciju NE.</a:t>
            </a:r>
          </a:p>
          <a:p>
            <a:pPr algn="ctr"/>
            <a:r>
              <a:rPr lang="sr-Latn-RS" sz="1400" dirty="0" smtClean="0"/>
              <a:t>(Opcija – izbor opcije nije uslov za dalji rad)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4017" r="10313" b="161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3200400" y="3810000"/>
            <a:ext cx="3200400" cy="1295400"/>
          </a:xfrm>
          <a:prstGeom prst="wedgeRoundRectCallout">
            <a:avLst>
              <a:gd name="adj1" fmla="val -25231"/>
              <a:gd name="adj2" fmla="val -8582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Status stavke naloga određuje se ovom opcijom. </a:t>
            </a:r>
          </a:p>
          <a:p>
            <a:pPr algn="ctr"/>
            <a:endParaRPr lang="sr-Latn-R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7667" t="11901" r="19573" b="203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/>
          <p:cNvSpPr/>
          <p:nvPr/>
        </p:nvSpPr>
        <p:spPr>
          <a:xfrm>
            <a:off x="1828800" y="1600200"/>
            <a:ext cx="1371600" cy="1066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962400" y="1828800"/>
            <a:ext cx="4876800" cy="2438400"/>
          </a:xfrm>
          <a:prstGeom prst="wedgeRoundRectCallout">
            <a:avLst>
              <a:gd name="adj1" fmla="val -63480"/>
              <a:gd name="adj2" fmla="val -426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Za izbor opcije izračunavanja kontrolnog broja pogledati uputstvo “LIK – Računi”, slajdove 16, 18 i 19.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684</Words>
  <Application>Microsoft Office PowerPoint</Application>
  <PresentationFormat>On-screen Show (4:3)</PresentationFormat>
  <Paragraphs>66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Kreiranje datoteke za elektronsko plaćanje</vt:lpstr>
      <vt:lpstr>1.Kreiranje datoteke za elektronsko plaćanje u LIK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Istovremeno plaćanje računa iz više naloga u LIK</vt:lpstr>
      <vt:lpstr>Slide 22</vt:lpstr>
      <vt:lpstr>Slide 23</vt:lpstr>
      <vt:lpstr>Slide 24</vt:lpstr>
      <vt:lpstr>Slide 25</vt:lpstr>
      <vt:lpstr>Slide 26</vt:lpstr>
      <vt:lpstr>2.Kreiranje datoteke za elektronsko plaćanje u LD</vt:lpstr>
      <vt:lpstr>Slide 28</vt:lpstr>
      <vt:lpstr>Slide 29</vt:lpstr>
      <vt:lpstr>Slide 30</vt:lpstr>
      <vt:lpstr>Kraj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Plaćanje iz LIK i knjiženje plaćenih računa u FIN</dc:title>
  <dc:creator>Aleksandar</dc:creator>
  <cp:lastModifiedBy>Aleksandar</cp:lastModifiedBy>
  <cp:revision>62</cp:revision>
  <dcterms:created xsi:type="dcterms:W3CDTF">2020-04-07T17:15:14Z</dcterms:created>
  <dcterms:modified xsi:type="dcterms:W3CDTF">2020-04-27T18:58:02Z</dcterms:modified>
</cp:coreProperties>
</file>